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83" r:id="rId3"/>
    <p:sldId id="284" r:id="rId4"/>
    <p:sldId id="285" r:id="rId5"/>
    <p:sldId id="397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352" r:id="rId14"/>
    <p:sldId id="353" r:id="rId15"/>
    <p:sldId id="354" r:id="rId16"/>
    <p:sldId id="355" r:id="rId17"/>
    <p:sldId id="356" r:id="rId18"/>
    <p:sldId id="364" r:id="rId19"/>
    <p:sldId id="357" r:id="rId20"/>
    <p:sldId id="358" r:id="rId21"/>
    <p:sldId id="359" r:id="rId22"/>
    <p:sldId id="395" r:id="rId23"/>
    <p:sldId id="361" r:id="rId24"/>
    <p:sldId id="362" r:id="rId25"/>
    <p:sldId id="363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96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28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77"/>
    <p:restoredTop sz="95827"/>
  </p:normalViewPr>
  <p:slideViewPr>
    <p:cSldViewPr snapToGrid="0" snapToObjects="1">
      <p:cViewPr varScale="1">
        <p:scale>
          <a:sx n="109" d="100"/>
          <a:sy n="109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2020/11/5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066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34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7057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11/5/20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11/5/20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11/5/20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11/5/20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11/5/20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11/5/20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11/5/20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11/5/20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11/5/20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11/5/20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11/5/20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11/5/20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r>
              <a:rPr lang="en-US" b="1" dirty="0"/>
              <a:t>Topic 8 </a:t>
            </a:r>
            <a:r>
              <a:rPr lang="en-US" b="1"/>
              <a:t>– </a:t>
            </a:r>
            <a:br>
              <a:rPr lang="en-US" b="1"/>
            </a:br>
            <a:r>
              <a:rPr lang="en-US" b="1"/>
              <a:t>Linked </a:t>
            </a:r>
            <a:r>
              <a:rPr lang="en-US" b="1" dirty="0"/>
              <a:t>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2D36-828A-F049-9C50-F9854C28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at the Head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CC0F-8B7E-1145-9EF2-4CF34FC50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head</a:t>
            </a:r>
            <a:r>
              <a:rPr lang="en-US" dirty="0"/>
              <a:t> is the </a:t>
            </a:r>
            <a:r>
              <a:rPr lang="en-US" b="1" dirty="0">
                <a:solidFill>
                  <a:srgbClr val="FF0000"/>
                </a:solidFill>
              </a:rPr>
              <a:t>first link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tail</a:t>
            </a:r>
            <a:r>
              <a:rPr lang="en-US" dirty="0"/>
              <a:t> is the </a:t>
            </a:r>
            <a:r>
              <a:rPr lang="en-US" b="1" dirty="0">
                <a:solidFill>
                  <a:srgbClr val="FF0000"/>
                </a:solidFill>
              </a:rPr>
              <a:t>last link</a:t>
            </a:r>
          </a:p>
          <a:p>
            <a:r>
              <a:rPr lang="en-US" dirty="0"/>
              <a:t>When inserting or removing links we always take care not to break the chain</a:t>
            </a:r>
          </a:p>
          <a:p>
            <a:pPr lvl="1"/>
            <a:r>
              <a:rPr lang="en-US" sz="2800" dirty="0"/>
              <a:t>1. Create a new link</a:t>
            </a:r>
          </a:p>
          <a:p>
            <a:pPr lvl="1"/>
            <a:r>
              <a:rPr lang="en-US" sz="2800" dirty="0"/>
              <a:t>2. Have new link point to old first link</a:t>
            </a:r>
          </a:p>
          <a:p>
            <a:pPr lvl="1"/>
            <a:r>
              <a:rPr lang="en-US" sz="2800" dirty="0"/>
              <a:t>3. Update Linked List to point to new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15098-BE7B-624E-B7B8-71FC973A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9055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CEC8-8380-DA4B-9919-1ACE3967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Inserting at the Head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4705-19F4-0D40-A2F4-01F1CB226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a new link</a:t>
            </a:r>
          </a:p>
          <a:p>
            <a:r>
              <a:rPr lang="en-US" dirty="0"/>
              <a:t>2. Have new link point to old first link</a:t>
            </a:r>
          </a:p>
          <a:p>
            <a:r>
              <a:rPr lang="en-US" dirty="0"/>
              <a:t>3. Update Linked List to point to new link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0966F-7594-634D-A3CB-05BE96C9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F9C2DBC-372A-994A-B1F9-7FC9A0F59E0F}"/>
              </a:ext>
            </a:extLst>
          </p:cNvPr>
          <p:cNvSpPr/>
          <p:nvPr/>
        </p:nvSpPr>
        <p:spPr>
          <a:xfrm>
            <a:off x="2182607" y="27505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0812876-F2E5-5E4E-97C7-C17999879144}"/>
              </a:ext>
            </a:extLst>
          </p:cNvPr>
          <p:cNvSpPr/>
          <p:nvPr/>
        </p:nvSpPr>
        <p:spPr>
          <a:xfrm>
            <a:off x="2746800" y="27505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4ECAF67-DAEB-DE4A-89F0-124B40225B01}"/>
              </a:ext>
            </a:extLst>
          </p:cNvPr>
          <p:cNvSpPr/>
          <p:nvPr/>
        </p:nvSpPr>
        <p:spPr>
          <a:xfrm rot="8861391">
            <a:off x="3335587" y="3084771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995EACB-8A9E-F24B-AA4D-1B38AEFB1138}"/>
              </a:ext>
            </a:extLst>
          </p:cNvPr>
          <p:cNvSpPr/>
          <p:nvPr/>
        </p:nvSpPr>
        <p:spPr>
          <a:xfrm>
            <a:off x="3340087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0BC60A2-5C89-C04B-B646-3C0FD1FAB49D}"/>
              </a:ext>
            </a:extLst>
          </p:cNvPr>
          <p:cNvSpPr/>
          <p:nvPr/>
        </p:nvSpPr>
        <p:spPr>
          <a:xfrm>
            <a:off x="3904280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3BEB457-2D1C-2348-89BD-9740F51D01B7}"/>
              </a:ext>
            </a:extLst>
          </p:cNvPr>
          <p:cNvSpPr/>
          <p:nvPr/>
        </p:nvSpPr>
        <p:spPr>
          <a:xfrm rot="5400000">
            <a:off x="4611864" y="3672895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F8AC8EA-9A92-294B-AF8F-7959ADAD2112}"/>
              </a:ext>
            </a:extLst>
          </p:cNvPr>
          <p:cNvSpPr/>
          <p:nvPr/>
        </p:nvSpPr>
        <p:spPr>
          <a:xfrm>
            <a:off x="5131177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BEFAF6EA-127B-8D41-A3F4-B11336668DC6}"/>
              </a:ext>
            </a:extLst>
          </p:cNvPr>
          <p:cNvSpPr/>
          <p:nvPr/>
        </p:nvSpPr>
        <p:spPr>
          <a:xfrm>
            <a:off x="5695370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516A4481-DB28-4F43-A8FA-E3D4FD5C87F6}"/>
              </a:ext>
            </a:extLst>
          </p:cNvPr>
          <p:cNvSpPr/>
          <p:nvPr/>
        </p:nvSpPr>
        <p:spPr>
          <a:xfrm rot="5400000">
            <a:off x="6402954" y="3672895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6763FF3-724D-8B4C-B26D-6C79474430C8}"/>
              </a:ext>
            </a:extLst>
          </p:cNvPr>
          <p:cNvSpPr/>
          <p:nvPr/>
        </p:nvSpPr>
        <p:spPr>
          <a:xfrm>
            <a:off x="669185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452CA392-8C44-8D48-B0C2-2FF6294E0829}"/>
              </a:ext>
            </a:extLst>
          </p:cNvPr>
          <p:cNvSpPr/>
          <p:nvPr/>
        </p:nvSpPr>
        <p:spPr>
          <a:xfrm>
            <a:off x="1233378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C16F387F-4F68-CD4A-9807-51CCE1DECBD9}"/>
                  </a:ext>
                </a:extLst>
              </p:cNvPr>
              <p:cNvSpPr/>
              <p:nvPr/>
            </p:nvSpPr>
            <p:spPr>
              <a:xfrm>
                <a:off x="6934060" y="3655580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C16F387F-4F68-CD4A-9807-51CCE1DEC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60" y="3655580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>
            <a:extLst>
              <a:ext uri="{FF2B5EF4-FFF2-40B4-BE49-F238E27FC236}">
                <a16:creationId xmlns:a16="http://schemas.microsoft.com/office/drawing/2014/main" id="{ECBACA10-1E3C-6C41-A8CF-6C68C60BE0B1}"/>
              </a:ext>
            </a:extLst>
          </p:cNvPr>
          <p:cNvSpPr/>
          <p:nvPr/>
        </p:nvSpPr>
        <p:spPr>
          <a:xfrm>
            <a:off x="7498253" y="36555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FA8250-9D04-9848-B8BF-E8C5B6DFD1E4}"/>
              </a:ext>
            </a:extLst>
          </p:cNvPr>
          <p:cNvSpPr/>
          <p:nvPr/>
        </p:nvSpPr>
        <p:spPr>
          <a:xfrm>
            <a:off x="2118673" y="483311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CBCB148-7981-C545-9665-634B887500C1}"/>
              </a:ext>
            </a:extLst>
          </p:cNvPr>
          <p:cNvSpPr/>
          <p:nvPr/>
        </p:nvSpPr>
        <p:spPr>
          <a:xfrm>
            <a:off x="2682866" y="483311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8DB64E1C-C4B6-024D-A7FE-47033E2CD5AB}"/>
              </a:ext>
            </a:extLst>
          </p:cNvPr>
          <p:cNvSpPr/>
          <p:nvPr/>
        </p:nvSpPr>
        <p:spPr>
          <a:xfrm>
            <a:off x="1541307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32216CF0-DA23-1843-8A8B-ED5E7E15EA8E}"/>
              </a:ext>
            </a:extLst>
          </p:cNvPr>
          <p:cNvSpPr/>
          <p:nvPr/>
        </p:nvSpPr>
        <p:spPr>
          <a:xfrm>
            <a:off x="2105500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660FE38D-81AB-CC46-BA99-E87153FDDAF0}"/>
              </a:ext>
            </a:extLst>
          </p:cNvPr>
          <p:cNvSpPr/>
          <p:nvPr/>
        </p:nvSpPr>
        <p:spPr>
          <a:xfrm rot="5400000">
            <a:off x="2813084" y="5764750"/>
            <a:ext cx="439387" cy="599238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CFC3E711-6B82-D44F-AC20-DF00B0864417}"/>
              </a:ext>
            </a:extLst>
          </p:cNvPr>
          <p:cNvSpPr/>
          <p:nvPr/>
        </p:nvSpPr>
        <p:spPr>
          <a:xfrm>
            <a:off x="3332397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F80312C0-1682-DA49-B933-295ED95F5E6D}"/>
              </a:ext>
            </a:extLst>
          </p:cNvPr>
          <p:cNvSpPr/>
          <p:nvPr/>
        </p:nvSpPr>
        <p:spPr>
          <a:xfrm>
            <a:off x="3896590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96456DF1-5AC5-C74B-A4B0-FE3C2F118EA7}"/>
              </a:ext>
            </a:extLst>
          </p:cNvPr>
          <p:cNvSpPr/>
          <p:nvPr/>
        </p:nvSpPr>
        <p:spPr>
          <a:xfrm rot="5400000">
            <a:off x="4604174" y="5764750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43083F96-F31D-FE4F-A658-C02BF3ABD2A7}"/>
              </a:ext>
            </a:extLst>
          </p:cNvPr>
          <p:cNvSpPr/>
          <p:nvPr/>
        </p:nvSpPr>
        <p:spPr>
          <a:xfrm>
            <a:off x="5139796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0DB502B0-ED17-204F-BF19-2DB26782BBA6}"/>
              </a:ext>
            </a:extLst>
          </p:cNvPr>
          <p:cNvSpPr/>
          <p:nvPr/>
        </p:nvSpPr>
        <p:spPr>
          <a:xfrm>
            <a:off x="5703989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02E602DD-5696-E148-A785-5E6621FDCC90}"/>
              </a:ext>
            </a:extLst>
          </p:cNvPr>
          <p:cNvSpPr/>
          <p:nvPr/>
        </p:nvSpPr>
        <p:spPr>
          <a:xfrm rot="5400000">
            <a:off x="6411573" y="5764750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D9AB3C42-5326-614D-9002-6BD06197ABCF}"/>
                  </a:ext>
                </a:extLst>
              </p:cNvPr>
              <p:cNvSpPr/>
              <p:nvPr/>
            </p:nvSpPr>
            <p:spPr>
              <a:xfrm>
                <a:off x="6934060" y="5747435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D9AB3C42-5326-614D-9002-6BD06197A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60" y="5747435"/>
                <a:ext cx="711081" cy="633867"/>
              </a:xfrm>
              <a:prstGeom prst="cube">
                <a:avLst/>
              </a:prstGeom>
              <a:blipFill>
                <a:blip r:embed="rId3"/>
                <a:stretch>
                  <a:fillRect b="-576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>
            <a:extLst>
              <a:ext uri="{FF2B5EF4-FFF2-40B4-BE49-F238E27FC236}">
                <a16:creationId xmlns:a16="http://schemas.microsoft.com/office/drawing/2014/main" id="{5E3E3031-2251-3045-8981-800A0BDCA11A}"/>
              </a:ext>
            </a:extLst>
          </p:cNvPr>
          <p:cNvSpPr/>
          <p:nvPr/>
        </p:nvSpPr>
        <p:spPr>
          <a:xfrm>
            <a:off x="7498253" y="57474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57C19DD5-D5A1-B147-9D41-2DD15B49D5BF}"/>
              </a:ext>
            </a:extLst>
          </p:cNvPr>
          <p:cNvSpPr/>
          <p:nvPr/>
        </p:nvSpPr>
        <p:spPr>
          <a:xfrm rot="14897812">
            <a:off x="2276149" y="5108121"/>
            <a:ext cx="439387" cy="1095838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5A1D92-025C-1E4C-B9B7-0250650640FA}"/>
              </a:ext>
            </a:extLst>
          </p:cNvPr>
          <p:cNvSpPr/>
          <p:nvPr/>
        </p:nvSpPr>
        <p:spPr>
          <a:xfrm>
            <a:off x="1998558" y="3880479"/>
            <a:ext cx="1245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insert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40D8022B-D2C2-304F-BED4-A4DE35815819}"/>
              </a:ext>
            </a:extLst>
          </p:cNvPr>
          <p:cNvSpPr/>
          <p:nvPr/>
        </p:nvSpPr>
        <p:spPr>
          <a:xfrm rot="4067855">
            <a:off x="2340052" y="3418716"/>
            <a:ext cx="439387" cy="706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B72C4F-1B46-C44B-9D4E-7A80385E8020}"/>
              </a:ext>
            </a:extLst>
          </p:cNvPr>
          <p:cNvCxnSpPr/>
          <p:nvPr/>
        </p:nvCxnSpPr>
        <p:spPr>
          <a:xfrm>
            <a:off x="241662" y="4654062"/>
            <a:ext cx="85272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9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673-2432-E344-9B29-651760F3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 at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C8D2-4DA8-6A49-B460-70A9B232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insertHead</a:t>
            </a:r>
            <a:r>
              <a:rPr lang="en-US" dirty="0"/>
              <a:t> (int number) {</a:t>
            </a:r>
          </a:p>
          <a:p>
            <a:pPr marL="457200" lvl="1" indent="0">
              <a:buNone/>
            </a:pPr>
            <a:r>
              <a:rPr lang="en-US" sz="2800" dirty="0"/>
              <a:t>Link </a:t>
            </a:r>
            <a:r>
              <a:rPr lang="en-US" sz="2800" dirty="0" err="1"/>
              <a:t>newLink</a:t>
            </a:r>
            <a:r>
              <a:rPr lang="en-US" sz="2800" dirty="0"/>
              <a:t> = new Link(number);</a:t>
            </a:r>
          </a:p>
          <a:p>
            <a:pPr marL="457200" lvl="1" indent="0">
              <a:buNone/>
            </a:pPr>
            <a:r>
              <a:rPr lang="en-US" sz="2800" dirty="0" err="1"/>
              <a:t>newLink.next</a:t>
            </a:r>
            <a:r>
              <a:rPr lang="en-US" sz="2800" dirty="0"/>
              <a:t> = first;</a:t>
            </a:r>
          </a:p>
          <a:p>
            <a:pPr marL="457200" lvl="1" indent="0">
              <a:buNone/>
            </a:pPr>
            <a:r>
              <a:rPr lang="en-US" sz="2800" dirty="0"/>
              <a:t>first = </a:t>
            </a:r>
            <a:r>
              <a:rPr lang="en-US" sz="2800" dirty="0" err="1"/>
              <a:t>newLink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This </a:t>
            </a:r>
            <a:r>
              <a:rPr lang="en-US" dirty="0" err="1"/>
              <a:t>insertHead</a:t>
            </a:r>
            <a:r>
              <a:rPr lang="en-US" dirty="0"/>
              <a:t>( ) method in LinkedList does the following </a:t>
            </a:r>
          </a:p>
          <a:p>
            <a:pPr lvl="1"/>
            <a:r>
              <a:rPr lang="en-US" sz="2800" dirty="0"/>
              <a:t>takes in a number</a:t>
            </a:r>
          </a:p>
          <a:p>
            <a:pPr lvl="1"/>
            <a:r>
              <a:rPr lang="en-US" sz="2800" dirty="0"/>
              <a:t>creates a new link with that piece of data</a:t>
            </a:r>
          </a:p>
          <a:p>
            <a:pPr lvl="1"/>
            <a:r>
              <a:rPr lang="en-US" sz="2800" dirty="0"/>
              <a:t>sets that link to point to the old first link</a:t>
            </a:r>
          </a:p>
          <a:p>
            <a:pPr lvl="1"/>
            <a:r>
              <a:rPr lang="en-US" sz="2800" dirty="0"/>
              <a:t>sets the first link to point to the new link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889B1-3F10-214F-A43F-4AC46491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C4F11150-E0DC-524B-8E92-55B7AC9E7D2A}"/>
              </a:ext>
            </a:extLst>
          </p:cNvPr>
          <p:cNvSpPr/>
          <p:nvPr/>
        </p:nvSpPr>
        <p:spPr>
          <a:xfrm>
            <a:off x="6469582" y="1365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B810EF5-833C-B146-89E2-C703EF886BDE}"/>
              </a:ext>
            </a:extLst>
          </p:cNvPr>
          <p:cNvSpPr/>
          <p:nvPr/>
        </p:nvSpPr>
        <p:spPr>
          <a:xfrm>
            <a:off x="7033775" y="1365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025F54B3-E8BB-684D-8CC1-11BFF0D191AE}"/>
              </a:ext>
            </a:extLst>
          </p:cNvPr>
          <p:cNvSpPr/>
          <p:nvPr/>
        </p:nvSpPr>
        <p:spPr>
          <a:xfrm rot="8861391">
            <a:off x="7622562" y="470773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2C97BD2-8924-EF4C-BF20-19D9635D6609}"/>
              </a:ext>
            </a:extLst>
          </p:cNvPr>
          <p:cNvSpPr/>
          <p:nvPr/>
        </p:nvSpPr>
        <p:spPr>
          <a:xfrm>
            <a:off x="7627062" y="104158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E40D77D-8B81-FB48-A891-334D29780D94}"/>
              </a:ext>
            </a:extLst>
          </p:cNvPr>
          <p:cNvSpPr/>
          <p:nvPr/>
        </p:nvSpPr>
        <p:spPr>
          <a:xfrm>
            <a:off x="8191255" y="104158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702FC17-4DE1-6841-9DB2-929AA2BB3134}"/>
              </a:ext>
            </a:extLst>
          </p:cNvPr>
          <p:cNvSpPr/>
          <p:nvPr/>
        </p:nvSpPr>
        <p:spPr>
          <a:xfrm>
            <a:off x="4956160" y="104158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87A3B30-1013-C140-81C6-2AA6C85FEB2F}"/>
              </a:ext>
            </a:extLst>
          </p:cNvPr>
          <p:cNvSpPr/>
          <p:nvPr/>
        </p:nvSpPr>
        <p:spPr>
          <a:xfrm>
            <a:off x="5520353" y="104158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4091A9FD-4112-524E-92D8-3A604C8FB922}"/>
              </a:ext>
            </a:extLst>
          </p:cNvPr>
          <p:cNvSpPr/>
          <p:nvPr/>
        </p:nvSpPr>
        <p:spPr>
          <a:xfrm>
            <a:off x="6405648" y="221911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9843CB9-5EA5-BF45-910C-368021947CD5}"/>
              </a:ext>
            </a:extLst>
          </p:cNvPr>
          <p:cNvSpPr/>
          <p:nvPr/>
        </p:nvSpPr>
        <p:spPr>
          <a:xfrm>
            <a:off x="6969841" y="221911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C4BCEF-268A-EF41-8DCA-79730D2F0718}"/>
              </a:ext>
            </a:extLst>
          </p:cNvPr>
          <p:cNvSpPr/>
          <p:nvPr/>
        </p:nvSpPr>
        <p:spPr>
          <a:xfrm>
            <a:off x="5828282" y="31334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113E2B4-A521-1A48-B8DC-D09546F46297}"/>
              </a:ext>
            </a:extLst>
          </p:cNvPr>
          <p:cNvSpPr/>
          <p:nvPr/>
        </p:nvSpPr>
        <p:spPr>
          <a:xfrm>
            <a:off x="6392475" y="31334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EBDB447-7453-5F4A-975E-D36BA74E0674}"/>
              </a:ext>
            </a:extLst>
          </p:cNvPr>
          <p:cNvSpPr/>
          <p:nvPr/>
        </p:nvSpPr>
        <p:spPr>
          <a:xfrm rot="5400000">
            <a:off x="7100059" y="3150752"/>
            <a:ext cx="439387" cy="599238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87F1E14D-FA1D-A64B-A754-34348DF8579F}"/>
              </a:ext>
            </a:extLst>
          </p:cNvPr>
          <p:cNvSpPr/>
          <p:nvPr/>
        </p:nvSpPr>
        <p:spPr>
          <a:xfrm>
            <a:off x="7619372" y="31334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89F96E6-6B1F-3140-81AC-4BA1796DC41F}"/>
              </a:ext>
            </a:extLst>
          </p:cNvPr>
          <p:cNvSpPr/>
          <p:nvPr/>
        </p:nvSpPr>
        <p:spPr>
          <a:xfrm>
            <a:off x="8183565" y="31334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895734-A1A1-8749-B611-5B79C4DD661E}"/>
              </a:ext>
            </a:extLst>
          </p:cNvPr>
          <p:cNvSpPr/>
          <p:nvPr/>
        </p:nvSpPr>
        <p:spPr>
          <a:xfrm rot="14897812">
            <a:off x="6563124" y="2494123"/>
            <a:ext cx="439387" cy="1095838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EBF79E-82EF-7847-86E3-8993665A75FE}"/>
              </a:ext>
            </a:extLst>
          </p:cNvPr>
          <p:cNvSpPr/>
          <p:nvPr/>
        </p:nvSpPr>
        <p:spPr>
          <a:xfrm>
            <a:off x="6285533" y="1266481"/>
            <a:ext cx="1245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insert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A78B58F-AC96-7B45-B878-532A0010A4CF}"/>
              </a:ext>
            </a:extLst>
          </p:cNvPr>
          <p:cNvSpPr/>
          <p:nvPr/>
        </p:nvSpPr>
        <p:spPr>
          <a:xfrm rot="4067855">
            <a:off x="6627027" y="804718"/>
            <a:ext cx="439387" cy="706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5747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EBE4-D27B-8648-846C-EB18E43F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Deleting at the Head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FDF6-C1FD-D04F-80CF-A9058C17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head to point to next node in the list</a:t>
            </a:r>
          </a:p>
          <a:p>
            <a:r>
              <a:rPr lang="en-US" dirty="0"/>
              <a:t>Garbage collector will now reclaim the former first node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D89F-870E-534F-B39E-6732734C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A899577-B1A1-A047-B40D-24B4436818CE}"/>
              </a:ext>
            </a:extLst>
          </p:cNvPr>
          <p:cNvSpPr/>
          <p:nvPr/>
        </p:nvSpPr>
        <p:spPr>
          <a:xfrm>
            <a:off x="630058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46A3D71-BA5D-2C41-A6C2-F2FCF6EA8F68}"/>
              </a:ext>
            </a:extLst>
          </p:cNvPr>
          <p:cNvSpPr/>
          <p:nvPr/>
        </p:nvSpPr>
        <p:spPr>
          <a:xfrm>
            <a:off x="1194251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8B92E740-5DCC-AB40-B8F6-ADECF0721A32}"/>
              </a:ext>
            </a:extLst>
          </p:cNvPr>
          <p:cNvSpPr/>
          <p:nvPr/>
        </p:nvSpPr>
        <p:spPr>
          <a:xfrm rot="5400000">
            <a:off x="1901835" y="366006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4A293685-0295-E142-90F2-FB7665B5B832}"/>
              </a:ext>
            </a:extLst>
          </p:cNvPr>
          <p:cNvSpPr/>
          <p:nvPr/>
        </p:nvSpPr>
        <p:spPr>
          <a:xfrm>
            <a:off x="2437457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72A7C22-DD24-8A46-877C-35BF98993D5A}"/>
              </a:ext>
            </a:extLst>
          </p:cNvPr>
          <p:cNvSpPr/>
          <p:nvPr/>
        </p:nvSpPr>
        <p:spPr>
          <a:xfrm>
            <a:off x="3001650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2D067BD-9124-EA4B-8D1E-BE6797AF6EA4}"/>
              </a:ext>
            </a:extLst>
          </p:cNvPr>
          <p:cNvSpPr/>
          <p:nvPr/>
        </p:nvSpPr>
        <p:spPr>
          <a:xfrm rot="5400000">
            <a:off x="3709234" y="366006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2DEFAE4-ADE5-524A-B974-06335F3F3B91}"/>
              </a:ext>
            </a:extLst>
          </p:cNvPr>
          <p:cNvSpPr/>
          <p:nvPr/>
        </p:nvSpPr>
        <p:spPr>
          <a:xfrm>
            <a:off x="4228547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106E2E3-048A-424F-8A5B-BABC39794B41}"/>
              </a:ext>
            </a:extLst>
          </p:cNvPr>
          <p:cNvSpPr/>
          <p:nvPr/>
        </p:nvSpPr>
        <p:spPr>
          <a:xfrm>
            <a:off x="4792740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659967C-6258-FE4F-9AD9-EB898FA20DD8}"/>
              </a:ext>
            </a:extLst>
          </p:cNvPr>
          <p:cNvSpPr/>
          <p:nvPr/>
        </p:nvSpPr>
        <p:spPr>
          <a:xfrm rot="5400000">
            <a:off x="5500324" y="366006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ADE3C946-2FEE-9B4E-82A5-81229E854AAC}"/>
              </a:ext>
            </a:extLst>
          </p:cNvPr>
          <p:cNvSpPr/>
          <p:nvPr/>
        </p:nvSpPr>
        <p:spPr>
          <a:xfrm>
            <a:off x="6035946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C27A6B5-C51B-C743-BE93-4634BF3360B0}"/>
              </a:ext>
            </a:extLst>
          </p:cNvPr>
          <p:cNvSpPr/>
          <p:nvPr/>
        </p:nvSpPr>
        <p:spPr>
          <a:xfrm>
            <a:off x="6600139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90FB92EF-0294-3244-BFF9-A481D244D637}"/>
              </a:ext>
            </a:extLst>
          </p:cNvPr>
          <p:cNvSpPr/>
          <p:nvPr/>
        </p:nvSpPr>
        <p:spPr>
          <a:xfrm rot="5400000">
            <a:off x="7307723" y="366006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A736601B-C0BB-BF4C-9B51-BCFBF36E0DAD}"/>
                  </a:ext>
                </a:extLst>
              </p:cNvPr>
              <p:cNvSpPr/>
              <p:nvPr/>
            </p:nvSpPr>
            <p:spPr>
              <a:xfrm>
                <a:off x="7830210" y="3642751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A736601B-C0BB-BF4C-9B51-BCFBF36E0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10" y="3642751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l="-1695"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be 17">
            <a:extLst>
              <a:ext uri="{FF2B5EF4-FFF2-40B4-BE49-F238E27FC236}">
                <a16:creationId xmlns:a16="http://schemas.microsoft.com/office/drawing/2014/main" id="{72F6B90E-51B3-F043-B24A-79AEF9A43A35}"/>
              </a:ext>
            </a:extLst>
          </p:cNvPr>
          <p:cNvSpPr/>
          <p:nvPr/>
        </p:nvSpPr>
        <p:spPr>
          <a:xfrm>
            <a:off x="8394403" y="3642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D81A21-0361-004C-A1F8-901608D76478}"/>
              </a:ext>
            </a:extLst>
          </p:cNvPr>
          <p:cNvSpPr/>
          <p:nvPr/>
        </p:nvSpPr>
        <p:spPr>
          <a:xfrm>
            <a:off x="140520" y="2296640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15B1D30-4A86-CE48-B3E2-839B2CADDB88}"/>
              </a:ext>
            </a:extLst>
          </p:cNvPr>
          <p:cNvSpPr/>
          <p:nvPr/>
        </p:nvSpPr>
        <p:spPr>
          <a:xfrm>
            <a:off x="108650" y="270604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57FFD20-09A9-0142-A7A4-4A0569675399}"/>
              </a:ext>
            </a:extLst>
          </p:cNvPr>
          <p:cNvSpPr/>
          <p:nvPr/>
        </p:nvSpPr>
        <p:spPr>
          <a:xfrm>
            <a:off x="672843" y="270604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CFEC84B-B65C-1748-AA49-58CC0CDDE37F}"/>
              </a:ext>
            </a:extLst>
          </p:cNvPr>
          <p:cNvSpPr/>
          <p:nvPr/>
        </p:nvSpPr>
        <p:spPr>
          <a:xfrm rot="10800000">
            <a:off x="733534" y="3271146"/>
            <a:ext cx="439387" cy="4084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63FDF964-9DDF-1B4F-A884-66844B9F97A8}"/>
              </a:ext>
            </a:extLst>
          </p:cNvPr>
          <p:cNvSpPr/>
          <p:nvPr/>
        </p:nvSpPr>
        <p:spPr>
          <a:xfrm>
            <a:off x="630058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C9C86CFA-657C-3646-A59E-B7831EF7EFB1}"/>
              </a:ext>
            </a:extLst>
          </p:cNvPr>
          <p:cNvSpPr/>
          <p:nvPr/>
        </p:nvSpPr>
        <p:spPr>
          <a:xfrm>
            <a:off x="1194251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C676D02C-63A3-D241-9B92-0327B7C1D4FC}"/>
              </a:ext>
            </a:extLst>
          </p:cNvPr>
          <p:cNvSpPr/>
          <p:nvPr/>
        </p:nvSpPr>
        <p:spPr>
          <a:xfrm rot="5400000">
            <a:off x="1901835" y="586277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88C72B9F-743D-E045-9768-DD4C2AC7FE2C}"/>
              </a:ext>
            </a:extLst>
          </p:cNvPr>
          <p:cNvSpPr/>
          <p:nvPr/>
        </p:nvSpPr>
        <p:spPr>
          <a:xfrm>
            <a:off x="2437457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11A6BBBD-378F-C341-80CD-CB4A6F549746}"/>
              </a:ext>
            </a:extLst>
          </p:cNvPr>
          <p:cNvSpPr/>
          <p:nvPr/>
        </p:nvSpPr>
        <p:spPr>
          <a:xfrm>
            <a:off x="3001650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EC9F1F62-5D1D-5D4C-B05B-3410C9F9F4FF}"/>
              </a:ext>
            </a:extLst>
          </p:cNvPr>
          <p:cNvSpPr/>
          <p:nvPr/>
        </p:nvSpPr>
        <p:spPr>
          <a:xfrm rot="5400000">
            <a:off x="3709234" y="586277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FA88B065-C21D-6F40-9193-59FC770FC5F7}"/>
              </a:ext>
            </a:extLst>
          </p:cNvPr>
          <p:cNvSpPr/>
          <p:nvPr/>
        </p:nvSpPr>
        <p:spPr>
          <a:xfrm>
            <a:off x="4228547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8F438511-2E56-6041-ACF3-E5B096290330}"/>
              </a:ext>
            </a:extLst>
          </p:cNvPr>
          <p:cNvSpPr/>
          <p:nvPr/>
        </p:nvSpPr>
        <p:spPr>
          <a:xfrm>
            <a:off x="4792740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AD00BA12-AC9A-2340-A348-0ADC9EB3FDF3}"/>
              </a:ext>
            </a:extLst>
          </p:cNvPr>
          <p:cNvSpPr/>
          <p:nvPr/>
        </p:nvSpPr>
        <p:spPr>
          <a:xfrm rot="5400000">
            <a:off x="5500324" y="586277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AEA1D230-68F6-4C42-8423-623C2A736446}"/>
              </a:ext>
            </a:extLst>
          </p:cNvPr>
          <p:cNvSpPr/>
          <p:nvPr/>
        </p:nvSpPr>
        <p:spPr>
          <a:xfrm>
            <a:off x="6035946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9BA058BA-FE77-2740-9243-837A5329B80A}"/>
              </a:ext>
            </a:extLst>
          </p:cNvPr>
          <p:cNvSpPr/>
          <p:nvPr/>
        </p:nvSpPr>
        <p:spPr>
          <a:xfrm>
            <a:off x="6600139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27BB982C-C8ED-BA44-8029-96E4961AADE7}"/>
              </a:ext>
            </a:extLst>
          </p:cNvPr>
          <p:cNvSpPr/>
          <p:nvPr/>
        </p:nvSpPr>
        <p:spPr>
          <a:xfrm rot="5400000">
            <a:off x="7307723" y="586277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6F7B8385-22D4-A74A-9982-14917877F7F0}"/>
                  </a:ext>
                </a:extLst>
              </p:cNvPr>
              <p:cNvSpPr/>
              <p:nvPr/>
            </p:nvSpPr>
            <p:spPr>
              <a:xfrm>
                <a:off x="7830210" y="5845459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6F7B8385-22D4-A74A-9982-14917877F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10" y="5845459"/>
                <a:ext cx="711081" cy="633867"/>
              </a:xfrm>
              <a:prstGeom prst="cube">
                <a:avLst/>
              </a:prstGeom>
              <a:blipFill>
                <a:blip r:embed="rId3"/>
                <a:stretch>
                  <a:fillRect l="-1695" b="-566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ube 53">
            <a:extLst>
              <a:ext uri="{FF2B5EF4-FFF2-40B4-BE49-F238E27FC236}">
                <a16:creationId xmlns:a16="http://schemas.microsoft.com/office/drawing/2014/main" id="{86A36198-90EB-B340-BBE1-124A67B4A8FB}"/>
              </a:ext>
            </a:extLst>
          </p:cNvPr>
          <p:cNvSpPr/>
          <p:nvPr/>
        </p:nvSpPr>
        <p:spPr>
          <a:xfrm>
            <a:off x="8394403" y="584545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D06A8D1-2F78-0449-8485-16D664F348ED}"/>
              </a:ext>
            </a:extLst>
          </p:cNvPr>
          <p:cNvSpPr/>
          <p:nvPr/>
        </p:nvSpPr>
        <p:spPr>
          <a:xfrm>
            <a:off x="140520" y="4499348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5B7CE9A5-6E74-CF46-9997-3D34C2372C83}"/>
              </a:ext>
            </a:extLst>
          </p:cNvPr>
          <p:cNvSpPr/>
          <p:nvPr/>
        </p:nvSpPr>
        <p:spPr>
          <a:xfrm>
            <a:off x="108650" y="4908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0312F837-FCAC-E141-AA76-CD0B2F800E43}"/>
              </a:ext>
            </a:extLst>
          </p:cNvPr>
          <p:cNvSpPr/>
          <p:nvPr/>
        </p:nvSpPr>
        <p:spPr>
          <a:xfrm>
            <a:off x="672843" y="490875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7348B9B8-42FB-7F4D-8CC8-901D32B5E90F}"/>
              </a:ext>
            </a:extLst>
          </p:cNvPr>
          <p:cNvSpPr/>
          <p:nvPr/>
        </p:nvSpPr>
        <p:spPr>
          <a:xfrm rot="7297876">
            <a:off x="1674894" y="4951476"/>
            <a:ext cx="439387" cy="1296455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10237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6381F-2F29-3942-9844-1BC1818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1C4D4A3-240F-BD47-BE56-DEF25D42CAE9}"/>
              </a:ext>
            </a:extLst>
          </p:cNvPr>
          <p:cNvSpPr/>
          <p:nvPr/>
        </p:nvSpPr>
        <p:spPr>
          <a:xfrm>
            <a:off x="622856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0232FE9-B851-0543-A40A-6F92DE915A7A}"/>
              </a:ext>
            </a:extLst>
          </p:cNvPr>
          <p:cNvSpPr/>
          <p:nvPr/>
        </p:nvSpPr>
        <p:spPr>
          <a:xfrm>
            <a:off x="1187049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A83D2449-5E6B-C548-B2C3-AF84E0027CE6}"/>
              </a:ext>
            </a:extLst>
          </p:cNvPr>
          <p:cNvSpPr/>
          <p:nvPr/>
        </p:nvSpPr>
        <p:spPr>
          <a:xfrm rot="5400000">
            <a:off x="1894633" y="1564781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669BA76-C3CC-C34E-95A9-9F9E6DC5236B}"/>
              </a:ext>
            </a:extLst>
          </p:cNvPr>
          <p:cNvSpPr/>
          <p:nvPr/>
        </p:nvSpPr>
        <p:spPr>
          <a:xfrm>
            <a:off x="2430255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3D3F3F9-12BB-064A-8BD2-0D2BB853E5DA}"/>
              </a:ext>
            </a:extLst>
          </p:cNvPr>
          <p:cNvSpPr/>
          <p:nvPr/>
        </p:nvSpPr>
        <p:spPr>
          <a:xfrm>
            <a:off x="2994448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02D9C910-50F9-E846-B1E9-4448EC806682}"/>
              </a:ext>
            </a:extLst>
          </p:cNvPr>
          <p:cNvSpPr/>
          <p:nvPr/>
        </p:nvSpPr>
        <p:spPr>
          <a:xfrm rot="5400000">
            <a:off x="3702032" y="1564781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EBB8E9B-0EB5-EF4D-8066-9D1710A3E034}"/>
              </a:ext>
            </a:extLst>
          </p:cNvPr>
          <p:cNvSpPr/>
          <p:nvPr/>
        </p:nvSpPr>
        <p:spPr>
          <a:xfrm>
            <a:off x="4221345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1D5A8F59-4CDD-4741-BC0E-3C02F022E4F1}"/>
              </a:ext>
            </a:extLst>
          </p:cNvPr>
          <p:cNvSpPr/>
          <p:nvPr/>
        </p:nvSpPr>
        <p:spPr>
          <a:xfrm>
            <a:off x="4785538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B967347F-8601-794E-BD65-8898342BE33C}"/>
              </a:ext>
            </a:extLst>
          </p:cNvPr>
          <p:cNvSpPr/>
          <p:nvPr/>
        </p:nvSpPr>
        <p:spPr>
          <a:xfrm rot="5400000">
            <a:off x="5493122" y="1564781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4DA4D5C-47AD-634E-B2F0-080FC04CF46E}"/>
              </a:ext>
            </a:extLst>
          </p:cNvPr>
          <p:cNvSpPr/>
          <p:nvPr/>
        </p:nvSpPr>
        <p:spPr>
          <a:xfrm>
            <a:off x="6028744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623194CB-223B-AC49-A209-25A2B91BCF29}"/>
              </a:ext>
            </a:extLst>
          </p:cNvPr>
          <p:cNvSpPr/>
          <p:nvPr/>
        </p:nvSpPr>
        <p:spPr>
          <a:xfrm>
            <a:off x="6592937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A27BD41-96D9-2F4A-8F4E-678BA9B9FA1D}"/>
              </a:ext>
            </a:extLst>
          </p:cNvPr>
          <p:cNvSpPr/>
          <p:nvPr/>
        </p:nvSpPr>
        <p:spPr>
          <a:xfrm rot="5400000">
            <a:off x="7300521" y="1564781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51A2C1B4-68B0-3144-ADD3-D6CA5BF8C1C0}"/>
                  </a:ext>
                </a:extLst>
              </p:cNvPr>
              <p:cNvSpPr/>
              <p:nvPr/>
            </p:nvSpPr>
            <p:spPr>
              <a:xfrm>
                <a:off x="7823008" y="1547466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51A2C1B4-68B0-3144-ADD3-D6CA5BF8C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008" y="1547466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be 17">
            <a:extLst>
              <a:ext uri="{FF2B5EF4-FFF2-40B4-BE49-F238E27FC236}">
                <a16:creationId xmlns:a16="http://schemas.microsoft.com/office/drawing/2014/main" id="{34E6A458-22C3-874F-93CB-79AD5826823B}"/>
              </a:ext>
            </a:extLst>
          </p:cNvPr>
          <p:cNvSpPr/>
          <p:nvPr/>
        </p:nvSpPr>
        <p:spPr>
          <a:xfrm>
            <a:off x="8387201" y="154746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F3A7EF-78D2-7C42-B902-D3F0EB875F39}"/>
              </a:ext>
            </a:extLst>
          </p:cNvPr>
          <p:cNvSpPr/>
          <p:nvPr/>
        </p:nvSpPr>
        <p:spPr>
          <a:xfrm>
            <a:off x="145638" y="201355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7FC8016-E300-BF46-9CA1-6FF75E7BB085}"/>
              </a:ext>
            </a:extLst>
          </p:cNvPr>
          <p:cNvSpPr/>
          <p:nvPr/>
        </p:nvSpPr>
        <p:spPr>
          <a:xfrm>
            <a:off x="101448" y="61075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283CBD34-8136-3748-8C36-8B0569B4EA4C}"/>
              </a:ext>
            </a:extLst>
          </p:cNvPr>
          <p:cNvSpPr/>
          <p:nvPr/>
        </p:nvSpPr>
        <p:spPr>
          <a:xfrm>
            <a:off x="665641" y="61075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BA454D8A-B88B-2441-8135-661D8947BACB}"/>
              </a:ext>
            </a:extLst>
          </p:cNvPr>
          <p:cNvSpPr/>
          <p:nvPr/>
        </p:nvSpPr>
        <p:spPr>
          <a:xfrm rot="10800000">
            <a:off x="726332" y="1175861"/>
            <a:ext cx="439387" cy="4084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8946AE6-E0F1-DD49-9987-78AF222A5F35}"/>
              </a:ext>
            </a:extLst>
          </p:cNvPr>
          <p:cNvSpPr/>
          <p:nvPr/>
        </p:nvSpPr>
        <p:spPr>
          <a:xfrm>
            <a:off x="622856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115AE7B-F486-CB43-A627-A913EE3FD824}"/>
              </a:ext>
            </a:extLst>
          </p:cNvPr>
          <p:cNvSpPr/>
          <p:nvPr/>
        </p:nvSpPr>
        <p:spPr>
          <a:xfrm>
            <a:off x="1187049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1A09188E-7DD8-3148-8755-5728797436C5}"/>
              </a:ext>
            </a:extLst>
          </p:cNvPr>
          <p:cNvSpPr/>
          <p:nvPr/>
        </p:nvSpPr>
        <p:spPr>
          <a:xfrm rot="5400000">
            <a:off x="1894633" y="365119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FA73C3D-F4C4-1349-8933-928BAE416F4C}"/>
              </a:ext>
            </a:extLst>
          </p:cNvPr>
          <p:cNvSpPr/>
          <p:nvPr/>
        </p:nvSpPr>
        <p:spPr>
          <a:xfrm>
            <a:off x="2430255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3734678-0D7F-7E46-8D93-BC7CCC0FCE58}"/>
              </a:ext>
            </a:extLst>
          </p:cNvPr>
          <p:cNvSpPr/>
          <p:nvPr/>
        </p:nvSpPr>
        <p:spPr>
          <a:xfrm>
            <a:off x="2994448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928C5FD8-563C-3840-8E93-62F71607C7DF}"/>
              </a:ext>
            </a:extLst>
          </p:cNvPr>
          <p:cNvSpPr/>
          <p:nvPr/>
        </p:nvSpPr>
        <p:spPr>
          <a:xfrm rot="5400000">
            <a:off x="3702032" y="365119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7461ED16-9186-A344-8A34-5ED35DB8C456}"/>
              </a:ext>
            </a:extLst>
          </p:cNvPr>
          <p:cNvSpPr/>
          <p:nvPr/>
        </p:nvSpPr>
        <p:spPr>
          <a:xfrm>
            <a:off x="4221345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2F05FC2-EF8B-7B42-9E26-5EDD4DEB705F}"/>
              </a:ext>
            </a:extLst>
          </p:cNvPr>
          <p:cNvSpPr/>
          <p:nvPr/>
        </p:nvSpPr>
        <p:spPr>
          <a:xfrm>
            <a:off x="4785538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C013027-BD4E-B54B-990A-A1B3CCD7C303}"/>
              </a:ext>
            </a:extLst>
          </p:cNvPr>
          <p:cNvSpPr/>
          <p:nvPr/>
        </p:nvSpPr>
        <p:spPr>
          <a:xfrm rot="5400000">
            <a:off x="5493122" y="365119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F936D10-FC97-E240-8C34-A776515C98F8}"/>
              </a:ext>
            </a:extLst>
          </p:cNvPr>
          <p:cNvSpPr/>
          <p:nvPr/>
        </p:nvSpPr>
        <p:spPr>
          <a:xfrm>
            <a:off x="6028744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E5F5853-26E6-7F45-BBFF-547D3B74D6AD}"/>
              </a:ext>
            </a:extLst>
          </p:cNvPr>
          <p:cNvSpPr/>
          <p:nvPr/>
        </p:nvSpPr>
        <p:spPr>
          <a:xfrm>
            <a:off x="6592937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B747E02E-52BD-D94F-AD25-935CFBA64B40}"/>
              </a:ext>
            </a:extLst>
          </p:cNvPr>
          <p:cNvSpPr/>
          <p:nvPr/>
        </p:nvSpPr>
        <p:spPr>
          <a:xfrm rot="5400000">
            <a:off x="7300521" y="365119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E6C6C207-7E68-8F4C-A838-9064FB307C93}"/>
                  </a:ext>
                </a:extLst>
              </p:cNvPr>
              <p:cNvSpPr/>
              <p:nvPr/>
            </p:nvSpPr>
            <p:spPr>
              <a:xfrm>
                <a:off x="7823008" y="3633879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E6C6C207-7E68-8F4C-A838-9064FB307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008" y="3633879"/>
                <a:ext cx="711081" cy="633867"/>
              </a:xfrm>
              <a:prstGeom prst="cube">
                <a:avLst/>
              </a:prstGeom>
              <a:blipFill>
                <a:blip r:embed="rId3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be 35">
            <a:extLst>
              <a:ext uri="{FF2B5EF4-FFF2-40B4-BE49-F238E27FC236}">
                <a16:creationId xmlns:a16="http://schemas.microsoft.com/office/drawing/2014/main" id="{67D117A9-A148-C648-97D9-195405964EAC}"/>
              </a:ext>
            </a:extLst>
          </p:cNvPr>
          <p:cNvSpPr/>
          <p:nvPr/>
        </p:nvSpPr>
        <p:spPr>
          <a:xfrm>
            <a:off x="8387201" y="363387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91509-E8D4-E542-A0E4-99199C6C0B01}"/>
              </a:ext>
            </a:extLst>
          </p:cNvPr>
          <p:cNvSpPr/>
          <p:nvPr/>
        </p:nvSpPr>
        <p:spPr>
          <a:xfrm>
            <a:off x="145638" y="2287768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631DA4A3-2BDE-854F-82D1-BFF1E36B6B45}"/>
              </a:ext>
            </a:extLst>
          </p:cNvPr>
          <p:cNvSpPr/>
          <p:nvPr/>
        </p:nvSpPr>
        <p:spPr>
          <a:xfrm>
            <a:off x="101448" y="26971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64B19A04-E475-C24E-9085-D4079F8A98F2}"/>
              </a:ext>
            </a:extLst>
          </p:cNvPr>
          <p:cNvSpPr/>
          <p:nvPr/>
        </p:nvSpPr>
        <p:spPr>
          <a:xfrm>
            <a:off x="665641" y="26971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6A8489D-EC56-FB41-B494-59EF72A96B32}"/>
              </a:ext>
            </a:extLst>
          </p:cNvPr>
          <p:cNvSpPr/>
          <p:nvPr/>
        </p:nvSpPr>
        <p:spPr>
          <a:xfrm rot="7297876">
            <a:off x="1667692" y="2739896"/>
            <a:ext cx="439387" cy="1296455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32B55681-68F8-3041-B210-3544EA2701E0}"/>
              </a:ext>
            </a:extLst>
          </p:cNvPr>
          <p:cNvSpPr/>
          <p:nvPr/>
        </p:nvSpPr>
        <p:spPr>
          <a:xfrm>
            <a:off x="2430255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A97C9B7-ABC5-244A-A784-3C09BBF38155}"/>
              </a:ext>
            </a:extLst>
          </p:cNvPr>
          <p:cNvSpPr/>
          <p:nvPr/>
        </p:nvSpPr>
        <p:spPr>
          <a:xfrm>
            <a:off x="2994448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0FB24BBA-01E0-474C-A8C7-0AB1305E37CB}"/>
              </a:ext>
            </a:extLst>
          </p:cNvPr>
          <p:cNvSpPr/>
          <p:nvPr/>
        </p:nvSpPr>
        <p:spPr>
          <a:xfrm rot="5400000">
            <a:off x="3702032" y="57980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E0034A38-B3D8-4043-BE89-4165EFCE666B}"/>
              </a:ext>
            </a:extLst>
          </p:cNvPr>
          <p:cNvSpPr/>
          <p:nvPr/>
        </p:nvSpPr>
        <p:spPr>
          <a:xfrm>
            <a:off x="4221345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73032D9A-75E0-904D-A821-ABA495F41C58}"/>
              </a:ext>
            </a:extLst>
          </p:cNvPr>
          <p:cNvSpPr/>
          <p:nvPr/>
        </p:nvSpPr>
        <p:spPr>
          <a:xfrm>
            <a:off x="4785538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3" name="Up Arrow 102">
            <a:extLst>
              <a:ext uri="{FF2B5EF4-FFF2-40B4-BE49-F238E27FC236}">
                <a16:creationId xmlns:a16="http://schemas.microsoft.com/office/drawing/2014/main" id="{57F732E1-5DB9-D84F-B466-2755F3C625FC}"/>
              </a:ext>
            </a:extLst>
          </p:cNvPr>
          <p:cNvSpPr/>
          <p:nvPr/>
        </p:nvSpPr>
        <p:spPr>
          <a:xfrm rot="5400000">
            <a:off x="5493122" y="57980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E326CA0-40D3-BE42-A3B4-AEFC23A0E58B}"/>
              </a:ext>
            </a:extLst>
          </p:cNvPr>
          <p:cNvSpPr/>
          <p:nvPr/>
        </p:nvSpPr>
        <p:spPr>
          <a:xfrm>
            <a:off x="6028744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2BB681A2-C1FF-434A-8879-1068D8CF4348}"/>
              </a:ext>
            </a:extLst>
          </p:cNvPr>
          <p:cNvSpPr/>
          <p:nvPr/>
        </p:nvSpPr>
        <p:spPr>
          <a:xfrm>
            <a:off x="6592937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6" name="Up Arrow 105">
            <a:extLst>
              <a:ext uri="{FF2B5EF4-FFF2-40B4-BE49-F238E27FC236}">
                <a16:creationId xmlns:a16="http://schemas.microsoft.com/office/drawing/2014/main" id="{F424803C-4910-884A-9059-0D79A036D1F6}"/>
              </a:ext>
            </a:extLst>
          </p:cNvPr>
          <p:cNvSpPr/>
          <p:nvPr/>
        </p:nvSpPr>
        <p:spPr>
          <a:xfrm rot="5400000">
            <a:off x="7300521" y="57980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5DD5BAD0-60F2-BD48-AE5D-8A99E8FFDE30}"/>
                  </a:ext>
                </a:extLst>
              </p:cNvPr>
              <p:cNvSpPr/>
              <p:nvPr/>
            </p:nvSpPr>
            <p:spPr>
              <a:xfrm>
                <a:off x="7823008" y="5780784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5DD5BAD0-60F2-BD48-AE5D-8A99E8FFD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008" y="5780784"/>
                <a:ext cx="711081" cy="633867"/>
              </a:xfrm>
              <a:prstGeom prst="cube">
                <a:avLst/>
              </a:prstGeom>
              <a:blipFill>
                <a:blip r:embed="rId3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Cube 107">
            <a:extLst>
              <a:ext uri="{FF2B5EF4-FFF2-40B4-BE49-F238E27FC236}">
                <a16:creationId xmlns:a16="http://schemas.microsoft.com/office/drawing/2014/main" id="{FB8B4234-CC34-874D-8D4E-4910282E68E9}"/>
              </a:ext>
            </a:extLst>
          </p:cNvPr>
          <p:cNvSpPr/>
          <p:nvPr/>
        </p:nvSpPr>
        <p:spPr>
          <a:xfrm>
            <a:off x="8387201" y="57807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C631DC1-7F87-2C45-97C1-6E740DAE3C19}"/>
              </a:ext>
            </a:extLst>
          </p:cNvPr>
          <p:cNvSpPr/>
          <p:nvPr/>
        </p:nvSpPr>
        <p:spPr>
          <a:xfrm>
            <a:off x="145638" y="4434673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CA8EBBF-4443-2C4D-9AD4-935E5D2E4943}"/>
              </a:ext>
            </a:extLst>
          </p:cNvPr>
          <p:cNvSpPr/>
          <p:nvPr/>
        </p:nvSpPr>
        <p:spPr>
          <a:xfrm>
            <a:off x="101448" y="48440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6F129034-D8ED-DD49-B942-263775C4C3B4}"/>
              </a:ext>
            </a:extLst>
          </p:cNvPr>
          <p:cNvSpPr/>
          <p:nvPr/>
        </p:nvSpPr>
        <p:spPr>
          <a:xfrm>
            <a:off x="665641" y="48440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12" name="Up Arrow 111">
            <a:extLst>
              <a:ext uri="{FF2B5EF4-FFF2-40B4-BE49-F238E27FC236}">
                <a16:creationId xmlns:a16="http://schemas.microsoft.com/office/drawing/2014/main" id="{4F97622D-6FD3-0C42-B49B-9E6F4B9356BB}"/>
              </a:ext>
            </a:extLst>
          </p:cNvPr>
          <p:cNvSpPr/>
          <p:nvPr/>
        </p:nvSpPr>
        <p:spPr>
          <a:xfrm rot="7297876">
            <a:off x="1667692" y="4886801"/>
            <a:ext cx="439387" cy="1296455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2FAC76E-882A-B748-8F06-6582E0BD65D7}"/>
              </a:ext>
            </a:extLst>
          </p:cNvPr>
          <p:cNvCxnSpPr>
            <a:cxnSpLocks/>
          </p:cNvCxnSpPr>
          <p:nvPr/>
        </p:nvCxnSpPr>
        <p:spPr>
          <a:xfrm>
            <a:off x="6889" y="4434673"/>
            <a:ext cx="909139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09485A7-B95C-D54F-B653-1B8EB5ADCDDD}"/>
              </a:ext>
            </a:extLst>
          </p:cNvPr>
          <p:cNvCxnSpPr>
            <a:cxnSpLocks/>
          </p:cNvCxnSpPr>
          <p:nvPr/>
        </p:nvCxnSpPr>
        <p:spPr>
          <a:xfrm>
            <a:off x="0" y="2287768"/>
            <a:ext cx="909139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itle 1">
            <a:extLst>
              <a:ext uri="{FF2B5EF4-FFF2-40B4-BE49-F238E27FC236}">
                <a16:creationId xmlns:a16="http://schemas.microsoft.com/office/drawing/2014/main" id="{CB24DB2B-3B1A-5C44-9D69-AF84CF7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Deleting at the Head</a:t>
            </a:r>
            <a:endParaRPr lang="en-TW" b="1" dirty="0"/>
          </a:p>
        </p:txBody>
      </p:sp>
    </p:spTree>
    <p:extLst>
      <p:ext uri="{BB962C8B-B14F-4D97-AF65-F5344CB8AC3E}">
        <p14:creationId xmlns:p14="http://schemas.microsoft.com/office/powerpoint/2010/main" val="137268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69DB-FFFE-6B49-8115-76CA4BD7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Delete at Head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AE85C-51FB-1345-97C0-ADAAEC4F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public Link </a:t>
            </a:r>
            <a:r>
              <a:rPr lang="en-US" dirty="0" err="1"/>
              <a:t>deleteHead</a:t>
            </a:r>
            <a:r>
              <a:rPr lang="en-US" dirty="0"/>
              <a:t> () {</a:t>
            </a:r>
          </a:p>
          <a:p>
            <a:pPr marL="457200" lvl="1" indent="0">
              <a:buNone/>
            </a:pPr>
            <a:r>
              <a:rPr lang="en-US" sz="2800" dirty="0"/>
              <a:t>Link temp = first;</a:t>
            </a:r>
          </a:p>
          <a:p>
            <a:pPr marL="457200" lvl="1" indent="0">
              <a:buNone/>
            </a:pPr>
            <a:r>
              <a:rPr lang="en-US" sz="2800" dirty="0"/>
              <a:t>first = </a:t>
            </a:r>
            <a:r>
              <a:rPr lang="en-US" sz="2800" dirty="0" err="1"/>
              <a:t>first.next</a:t>
            </a:r>
            <a:r>
              <a:rPr lang="en-US" sz="2800" dirty="0"/>
              <a:t>;</a:t>
            </a:r>
          </a:p>
          <a:p>
            <a:pPr marL="457200" lvl="1" indent="0">
              <a:buNone/>
            </a:pPr>
            <a:r>
              <a:rPr lang="en-US" sz="2800" dirty="0"/>
              <a:t>return temp;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method in LinkedList does the following</a:t>
            </a:r>
          </a:p>
          <a:p>
            <a:pPr lvl="1"/>
            <a:r>
              <a:rPr lang="en-US" sz="2800" dirty="0"/>
              <a:t>Backs up the first link</a:t>
            </a:r>
          </a:p>
          <a:p>
            <a:pPr lvl="1"/>
            <a:r>
              <a:rPr lang="en-US" sz="2800" dirty="0"/>
              <a:t>Gets the link after the first link</a:t>
            </a:r>
          </a:p>
          <a:p>
            <a:pPr lvl="1"/>
            <a:r>
              <a:rPr lang="en-US" sz="2800" dirty="0"/>
              <a:t>Puts the old first link equal to that</a:t>
            </a:r>
          </a:p>
          <a:p>
            <a:pPr lvl="1"/>
            <a:r>
              <a:rPr lang="en-US" sz="2800" dirty="0"/>
              <a:t>Returns the link that has been ‘bypassed’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1EED0-1DBC-4043-AC8C-4F7198B0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6EDE530-D624-DD46-8B69-B3EDA080A23E}"/>
              </a:ext>
            </a:extLst>
          </p:cNvPr>
          <p:cNvSpPr/>
          <p:nvPr/>
        </p:nvSpPr>
        <p:spPr>
          <a:xfrm>
            <a:off x="5400187" y="134611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937F016-F9B6-9A46-AB89-92F27ACF9FD4}"/>
              </a:ext>
            </a:extLst>
          </p:cNvPr>
          <p:cNvSpPr/>
          <p:nvPr/>
        </p:nvSpPr>
        <p:spPr>
          <a:xfrm>
            <a:off x="5964380" y="134611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0A60586-E577-5241-91D9-AD8F2581ACEE}"/>
              </a:ext>
            </a:extLst>
          </p:cNvPr>
          <p:cNvSpPr/>
          <p:nvPr/>
        </p:nvSpPr>
        <p:spPr>
          <a:xfrm rot="5400000">
            <a:off x="6671964" y="136342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E2BF145-84F9-0A46-BB8E-C0A83969C965}"/>
              </a:ext>
            </a:extLst>
          </p:cNvPr>
          <p:cNvSpPr/>
          <p:nvPr/>
        </p:nvSpPr>
        <p:spPr>
          <a:xfrm>
            <a:off x="7207586" y="134611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7F20178-E0D3-6645-BEF3-7E0466C50FBE}"/>
              </a:ext>
            </a:extLst>
          </p:cNvPr>
          <p:cNvSpPr/>
          <p:nvPr/>
        </p:nvSpPr>
        <p:spPr>
          <a:xfrm>
            <a:off x="7771779" y="134611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672B05D7-3AEF-684D-A471-F23D6D78480E}"/>
              </a:ext>
            </a:extLst>
          </p:cNvPr>
          <p:cNvSpPr/>
          <p:nvPr/>
        </p:nvSpPr>
        <p:spPr>
          <a:xfrm rot="5400000">
            <a:off x="8479363" y="136342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7604C-1D6F-4C4F-B756-EB29F609EF7B}"/>
              </a:ext>
            </a:extLst>
          </p:cNvPr>
          <p:cNvSpPr/>
          <p:nvPr/>
        </p:nvSpPr>
        <p:spPr>
          <a:xfrm>
            <a:off x="4922969" y="0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26D9AC4-C448-8C42-BF12-A3AD25C943CB}"/>
              </a:ext>
            </a:extLst>
          </p:cNvPr>
          <p:cNvSpPr/>
          <p:nvPr/>
        </p:nvSpPr>
        <p:spPr>
          <a:xfrm>
            <a:off x="4878779" y="40940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B8A8A7C-EF63-414A-BA44-0113CCE1FFAB}"/>
              </a:ext>
            </a:extLst>
          </p:cNvPr>
          <p:cNvSpPr/>
          <p:nvPr/>
        </p:nvSpPr>
        <p:spPr>
          <a:xfrm>
            <a:off x="5442972" y="40940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B9E75DD0-FBA4-0E47-A545-A84C19361373}"/>
              </a:ext>
            </a:extLst>
          </p:cNvPr>
          <p:cNvSpPr/>
          <p:nvPr/>
        </p:nvSpPr>
        <p:spPr>
          <a:xfrm rot="10800000">
            <a:off x="5503663" y="974506"/>
            <a:ext cx="439387" cy="4084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68F73231-65DD-B348-9F39-BEBDCE7496DD}"/>
              </a:ext>
            </a:extLst>
          </p:cNvPr>
          <p:cNvSpPr/>
          <p:nvPr/>
        </p:nvSpPr>
        <p:spPr>
          <a:xfrm>
            <a:off x="5400187" y="33739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412E71DD-EE14-C642-BFBB-DBDA056694F9}"/>
              </a:ext>
            </a:extLst>
          </p:cNvPr>
          <p:cNvSpPr/>
          <p:nvPr/>
        </p:nvSpPr>
        <p:spPr>
          <a:xfrm>
            <a:off x="5964380" y="33739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9CABDA7-5E17-2D4D-AFB3-EE02DD200887}"/>
              </a:ext>
            </a:extLst>
          </p:cNvPr>
          <p:cNvSpPr/>
          <p:nvPr/>
        </p:nvSpPr>
        <p:spPr>
          <a:xfrm rot="5400000">
            <a:off x="6671964" y="339122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EA45E62-5D3F-484E-B5F9-F413974164F5}"/>
              </a:ext>
            </a:extLst>
          </p:cNvPr>
          <p:cNvSpPr/>
          <p:nvPr/>
        </p:nvSpPr>
        <p:spPr>
          <a:xfrm>
            <a:off x="7207586" y="33739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B50AA85-0361-C14F-AAA0-B30B28D0CE83}"/>
              </a:ext>
            </a:extLst>
          </p:cNvPr>
          <p:cNvSpPr/>
          <p:nvPr/>
        </p:nvSpPr>
        <p:spPr>
          <a:xfrm>
            <a:off x="7771779" y="33739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3E90EE9-DEFD-B04D-B804-8F6835E2348F}"/>
              </a:ext>
            </a:extLst>
          </p:cNvPr>
          <p:cNvSpPr/>
          <p:nvPr/>
        </p:nvSpPr>
        <p:spPr>
          <a:xfrm rot="5400000">
            <a:off x="8479363" y="339122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FC624F-78CE-4A49-A00C-0690CDB31149}"/>
              </a:ext>
            </a:extLst>
          </p:cNvPr>
          <p:cNvSpPr/>
          <p:nvPr/>
        </p:nvSpPr>
        <p:spPr>
          <a:xfrm>
            <a:off x="4922969" y="2027798"/>
            <a:ext cx="158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Linked List </a:t>
            </a:r>
            <a:endParaRPr lang="en-TW" sz="2400" b="1" dirty="0">
              <a:solidFill>
                <a:srgbClr val="FF0000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8314E193-8173-474E-BEF8-489970C9D5A4}"/>
              </a:ext>
            </a:extLst>
          </p:cNvPr>
          <p:cNvSpPr/>
          <p:nvPr/>
        </p:nvSpPr>
        <p:spPr>
          <a:xfrm>
            <a:off x="4878779" y="243720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0B3241F-FA73-0B42-845F-A77D8D7DCD0B}"/>
              </a:ext>
            </a:extLst>
          </p:cNvPr>
          <p:cNvSpPr/>
          <p:nvPr/>
        </p:nvSpPr>
        <p:spPr>
          <a:xfrm>
            <a:off x="5442972" y="243720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18F8F33C-1D2C-CC46-97D5-2E96BE1A5D1E}"/>
              </a:ext>
            </a:extLst>
          </p:cNvPr>
          <p:cNvSpPr/>
          <p:nvPr/>
        </p:nvSpPr>
        <p:spPr>
          <a:xfrm rot="7297876">
            <a:off x="6445023" y="2479926"/>
            <a:ext cx="439387" cy="1296455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72575E-CC05-0943-9379-B40CB53A2651}"/>
              </a:ext>
            </a:extLst>
          </p:cNvPr>
          <p:cNvCxnSpPr>
            <a:cxnSpLocks/>
          </p:cNvCxnSpPr>
          <p:nvPr/>
        </p:nvCxnSpPr>
        <p:spPr>
          <a:xfrm>
            <a:off x="4572000" y="2042871"/>
            <a:ext cx="451939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64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E279-CA69-B54E-B67C-716C251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Traversing a linked list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87B-2DA4-6C4C-92A9-E68691A5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arrays, each item occupies a particular slot, and we can index any slot we like</a:t>
            </a:r>
          </a:p>
          <a:p>
            <a:r>
              <a:rPr lang="en-US" sz="2400" dirty="0"/>
              <a:t>With a linked list, you have to start at the beginning of the chain and work your way along in order to find an item</a:t>
            </a:r>
          </a:p>
          <a:p>
            <a:r>
              <a:rPr lang="en-US" sz="2400" dirty="0"/>
              <a:t>Binary search not possible – big disadvantage of linked lists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public void display {</a:t>
            </a:r>
          </a:p>
          <a:p>
            <a:pPr marL="457200" lvl="1" indent="0">
              <a:buNone/>
            </a:pPr>
            <a:r>
              <a:rPr lang="en-US" dirty="0"/>
              <a:t>Link current = first; </a:t>
            </a:r>
            <a:r>
              <a:rPr lang="en-US" b="1" dirty="0">
                <a:solidFill>
                  <a:srgbClr val="FF0000"/>
                </a:solidFill>
              </a:rPr>
              <a:t>// start with first link</a:t>
            </a:r>
          </a:p>
          <a:p>
            <a:pPr marL="457200" lvl="1" indent="0">
              <a:buNone/>
            </a:pPr>
            <a:r>
              <a:rPr lang="en-US" dirty="0"/>
              <a:t>while(</a:t>
            </a:r>
            <a:r>
              <a:rPr lang="en-US" b="1" dirty="0">
                <a:solidFill>
                  <a:srgbClr val="FF0000"/>
                </a:solidFill>
              </a:rPr>
              <a:t>current != null</a:t>
            </a:r>
            <a:r>
              <a:rPr lang="en-US" dirty="0"/>
              <a:t>) {</a:t>
            </a:r>
          </a:p>
          <a:p>
            <a:pPr marL="914400" lvl="2" indent="0">
              <a:buNone/>
            </a:pPr>
            <a:r>
              <a:rPr lang="en-US" sz="2400" dirty="0" err="1"/>
              <a:t>current.displayLink</a:t>
            </a:r>
            <a:r>
              <a:rPr lang="en-US" sz="2400" dirty="0"/>
              <a:t>(); </a:t>
            </a:r>
            <a:r>
              <a:rPr lang="en-US" sz="2400" b="1" dirty="0">
                <a:solidFill>
                  <a:srgbClr val="FF0000"/>
                </a:solidFill>
              </a:rPr>
              <a:t>//print out the link</a:t>
            </a:r>
          </a:p>
          <a:p>
            <a:pPr marL="914400" lvl="2" indent="0">
              <a:buNone/>
            </a:pPr>
            <a:r>
              <a:rPr lang="en-US" sz="2400" dirty="0"/>
              <a:t>current = </a:t>
            </a:r>
            <a:r>
              <a:rPr lang="en-US" sz="2400" dirty="0" err="1"/>
              <a:t>current.next</a:t>
            </a:r>
            <a:r>
              <a:rPr lang="en-US" sz="2400" dirty="0"/>
              <a:t>; </a:t>
            </a:r>
            <a:r>
              <a:rPr lang="en-US" b="1" dirty="0">
                <a:solidFill>
                  <a:srgbClr val="FF0000"/>
                </a:solidFill>
              </a:rPr>
              <a:t>//keep going until you come to the end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BBE23-669F-E341-B01A-C95E4C50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7391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4163-ADB9-2B48-91A1-3EFEE557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Finding a link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1FF1D-927C-BA4C-9DD3-150DE3321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find or delete one particular node?</a:t>
            </a:r>
          </a:p>
          <a:p>
            <a:r>
              <a:rPr lang="en-US" dirty="0"/>
              <a:t>The algorithm works like this:</a:t>
            </a:r>
          </a:p>
          <a:p>
            <a:pPr lvl="1"/>
            <a:r>
              <a:rPr lang="en-US" sz="2800" dirty="0"/>
              <a:t>Take in the value to be found or deleted</a:t>
            </a:r>
          </a:p>
          <a:p>
            <a:pPr lvl="1"/>
            <a:r>
              <a:rPr lang="en-US" sz="2800" dirty="0"/>
              <a:t>Start at the beginning of the list</a:t>
            </a:r>
          </a:p>
          <a:p>
            <a:pPr lvl="1"/>
            <a:r>
              <a:rPr lang="en-US" sz="2800" dirty="0"/>
              <a:t>Keep moving down the links until we find the correct one</a:t>
            </a:r>
          </a:p>
          <a:p>
            <a:pPr lvl="1"/>
            <a:r>
              <a:rPr lang="en-US" sz="2800" dirty="0"/>
              <a:t>All the while keep tracking the current link and the previous link (so we can join them up when required)</a:t>
            </a:r>
          </a:p>
          <a:p>
            <a:pPr lvl="1"/>
            <a:r>
              <a:rPr lang="en-US" sz="2800" dirty="0"/>
              <a:t>Now update the references to bypass the link to be deleted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50D99-03C5-D44C-BF10-07E1AE24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909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D971-19FD-2440-A5CF-1EC237BE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Removing a Node From the Middle</a:t>
            </a:r>
            <a:br>
              <a:rPr lang="en-US" sz="3600" b="1" dirty="0"/>
            </a:br>
            <a:r>
              <a:rPr lang="en-US" sz="3600" b="1" dirty="0"/>
              <a:t>of a Linked List</a:t>
            </a:r>
            <a:endParaRPr lang="en-TW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E538-FB97-CC46-B149-83F14E6C8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a Node From the Middle of a Linked List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A3392-0F56-6B4F-91CE-11A434AA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8600838-F899-954B-872E-B489F3AF891D}"/>
              </a:ext>
            </a:extLst>
          </p:cNvPr>
          <p:cNvSpPr/>
          <p:nvPr/>
        </p:nvSpPr>
        <p:spPr>
          <a:xfrm>
            <a:off x="590572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EA496DB-D7EC-C44A-86D2-4B42415EC128}"/>
              </a:ext>
            </a:extLst>
          </p:cNvPr>
          <p:cNvSpPr/>
          <p:nvPr/>
        </p:nvSpPr>
        <p:spPr>
          <a:xfrm>
            <a:off x="1154765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9F9C891F-10B8-304A-821A-799EBB2EBA9D}"/>
              </a:ext>
            </a:extLst>
          </p:cNvPr>
          <p:cNvSpPr/>
          <p:nvPr/>
        </p:nvSpPr>
        <p:spPr>
          <a:xfrm rot="5400000">
            <a:off x="1862349" y="3662253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262E9E3-4E13-EA46-8F55-2B948D7868A5}"/>
              </a:ext>
            </a:extLst>
          </p:cNvPr>
          <p:cNvSpPr/>
          <p:nvPr/>
        </p:nvSpPr>
        <p:spPr>
          <a:xfrm>
            <a:off x="2397971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0D32F05-621A-E245-9A5B-825E77313AD3}"/>
              </a:ext>
            </a:extLst>
          </p:cNvPr>
          <p:cNvSpPr/>
          <p:nvPr/>
        </p:nvSpPr>
        <p:spPr>
          <a:xfrm>
            <a:off x="2962164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28B979E-7553-084F-9FD2-3595111BA3FB}"/>
              </a:ext>
            </a:extLst>
          </p:cNvPr>
          <p:cNvSpPr/>
          <p:nvPr/>
        </p:nvSpPr>
        <p:spPr>
          <a:xfrm rot="5400000">
            <a:off x="3669748" y="3662253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E5B63559-2616-BD42-BD0D-45A472216CED}"/>
              </a:ext>
            </a:extLst>
          </p:cNvPr>
          <p:cNvSpPr/>
          <p:nvPr/>
        </p:nvSpPr>
        <p:spPr>
          <a:xfrm>
            <a:off x="4189061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84853492-7C07-314F-BC96-B57C03C80D8B}"/>
              </a:ext>
            </a:extLst>
          </p:cNvPr>
          <p:cNvSpPr/>
          <p:nvPr/>
        </p:nvSpPr>
        <p:spPr>
          <a:xfrm>
            <a:off x="4753254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647874B3-1DCB-754E-AF9E-E24D12BBC81F}"/>
              </a:ext>
            </a:extLst>
          </p:cNvPr>
          <p:cNvSpPr/>
          <p:nvPr/>
        </p:nvSpPr>
        <p:spPr>
          <a:xfrm rot="5400000">
            <a:off x="5460838" y="3662253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38882FF-4935-314B-A74A-85972CD9D3BF}"/>
              </a:ext>
            </a:extLst>
          </p:cNvPr>
          <p:cNvSpPr/>
          <p:nvPr/>
        </p:nvSpPr>
        <p:spPr>
          <a:xfrm>
            <a:off x="5996460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EBF39F99-8D1A-B344-9C6A-FACB478CC1F5}"/>
              </a:ext>
            </a:extLst>
          </p:cNvPr>
          <p:cNvSpPr/>
          <p:nvPr/>
        </p:nvSpPr>
        <p:spPr>
          <a:xfrm>
            <a:off x="6560653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BCC8A30B-C57B-FA40-987E-BBF1E6B9EAB7}"/>
              </a:ext>
            </a:extLst>
          </p:cNvPr>
          <p:cNvSpPr/>
          <p:nvPr/>
        </p:nvSpPr>
        <p:spPr>
          <a:xfrm rot="5400000">
            <a:off x="7268237" y="3662253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1BC5A26-7766-664D-A9BF-875ED04C8E6A}"/>
                  </a:ext>
                </a:extLst>
              </p:cNvPr>
              <p:cNvSpPr/>
              <p:nvPr/>
            </p:nvSpPr>
            <p:spPr>
              <a:xfrm>
                <a:off x="7790724" y="3644938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1BC5A26-7766-664D-A9BF-875ED04C8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24" y="3644938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>
            <a:extLst>
              <a:ext uri="{FF2B5EF4-FFF2-40B4-BE49-F238E27FC236}">
                <a16:creationId xmlns:a16="http://schemas.microsoft.com/office/drawing/2014/main" id="{4BDD5092-2492-BA40-A1E4-19162677AE78}"/>
              </a:ext>
            </a:extLst>
          </p:cNvPr>
          <p:cNvSpPr/>
          <p:nvPr/>
        </p:nvSpPr>
        <p:spPr>
          <a:xfrm>
            <a:off x="8354917" y="364493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54F92-237D-1043-9D2C-149494523909}"/>
              </a:ext>
            </a:extLst>
          </p:cNvPr>
          <p:cNvSpPr/>
          <p:nvPr/>
        </p:nvSpPr>
        <p:spPr>
          <a:xfrm>
            <a:off x="0" y="1906370"/>
            <a:ext cx="182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Linked List 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611B0AB8-E915-D641-876B-90D04B4E19CF}"/>
              </a:ext>
            </a:extLst>
          </p:cNvPr>
          <p:cNvSpPr/>
          <p:nvPr/>
        </p:nvSpPr>
        <p:spPr>
          <a:xfrm>
            <a:off x="64452" y="251449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FF681D13-281E-8149-BE55-6DF07BC1C38A}"/>
              </a:ext>
            </a:extLst>
          </p:cNvPr>
          <p:cNvSpPr/>
          <p:nvPr/>
        </p:nvSpPr>
        <p:spPr>
          <a:xfrm>
            <a:off x="628645" y="251449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46D3626C-7358-894B-809E-5F103D03BE06}"/>
              </a:ext>
            </a:extLst>
          </p:cNvPr>
          <p:cNvSpPr/>
          <p:nvPr/>
        </p:nvSpPr>
        <p:spPr>
          <a:xfrm rot="10800000">
            <a:off x="694049" y="3082533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Curved Up Arrow 25">
            <a:extLst>
              <a:ext uri="{FF2B5EF4-FFF2-40B4-BE49-F238E27FC236}">
                <a16:creationId xmlns:a16="http://schemas.microsoft.com/office/drawing/2014/main" id="{EF92AF20-8280-1140-812F-F3B182008C43}"/>
              </a:ext>
            </a:extLst>
          </p:cNvPr>
          <p:cNvSpPr/>
          <p:nvPr/>
        </p:nvSpPr>
        <p:spPr>
          <a:xfrm>
            <a:off x="3243462" y="4369441"/>
            <a:ext cx="3153507" cy="633047"/>
          </a:xfrm>
          <a:prstGeom prst="curved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CEE15E-6A96-1647-BC3E-388B4E6AC77A}"/>
              </a:ext>
            </a:extLst>
          </p:cNvPr>
          <p:cNvSpPr txBox="1"/>
          <p:nvPr/>
        </p:nvSpPr>
        <p:spPr>
          <a:xfrm>
            <a:off x="4544601" y="4369441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4000" b="1" dirty="0">
                <a:solidFill>
                  <a:srgbClr val="FF0000"/>
                </a:solidFill>
              </a:rPr>
              <a:t>+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42DB49-BED8-0B4B-8BEE-D9E5A067F0AC}"/>
              </a:ext>
            </a:extLst>
          </p:cNvPr>
          <p:cNvGrpSpPr/>
          <p:nvPr/>
        </p:nvGrpSpPr>
        <p:grpSpPr>
          <a:xfrm>
            <a:off x="3689554" y="3797399"/>
            <a:ext cx="322642" cy="336193"/>
            <a:chOff x="3943076" y="2100220"/>
            <a:chExt cx="322642" cy="33619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2791DB-E72B-CC4E-98E5-E6DFFA2AC223}"/>
                </a:ext>
              </a:extLst>
            </p:cNvPr>
            <p:cNvCxnSpPr>
              <a:cxnSpLocks/>
            </p:cNvCxnSpPr>
            <p:nvPr/>
          </p:nvCxnSpPr>
          <p:spPr>
            <a:xfrm>
              <a:off x="3943076" y="2100220"/>
              <a:ext cx="322642" cy="3290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F701DB-06FA-4542-8DE6-00F360132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3076" y="2100220"/>
              <a:ext cx="322642" cy="3361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7ADE9B5-E15A-A24E-A553-B82D651F6BEA}"/>
              </a:ext>
            </a:extLst>
          </p:cNvPr>
          <p:cNvSpPr/>
          <p:nvPr/>
        </p:nvSpPr>
        <p:spPr>
          <a:xfrm>
            <a:off x="3310784" y="2723786"/>
            <a:ext cx="1138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remove</a:t>
            </a:r>
            <a:endParaRPr lang="en-TW" sz="2400" dirty="0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C110FF1B-8CE3-5D45-97BA-D2422FCE99D6}"/>
              </a:ext>
            </a:extLst>
          </p:cNvPr>
          <p:cNvSpPr/>
          <p:nvPr/>
        </p:nvSpPr>
        <p:spPr>
          <a:xfrm>
            <a:off x="3689554" y="3213062"/>
            <a:ext cx="322642" cy="341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8934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80AA-EF04-5847-BFE3-8D81BCD4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Removing a Node From the Middle</a:t>
            </a:r>
            <a:br>
              <a:rPr lang="en-US" sz="3600" b="1" dirty="0"/>
            </a:br>
            <a:r>
              <a:rPr lang="en-US" sz="3600" b="1" dirty="0"/>
              <a:t>of a Linked List</a:t>
            </a:r>
            <a:endParaRPr lang="en-TW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8EAB-634C-8943-B66C-44ECD2DDF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public Link delete(int key) { // delete link with given key</a:t>
            </a:r>
          </a:p>
          <a:p>
            <a:pPr marL="457200" lvl="1" indent="0">
              <a:buNone/>
            </a:pPr>
            <a:r>
              <a:rPr lang="en-US" sz="1800" dirty="0"/>
              <a:t>Link current = first; // search for link</a:t>
            </a:r>
          </a:p>
          <a:p>
            <a:pPr marL="457200" lvl="1" indent="0">
              <a:buNone/>
            </a:pPr>
            <a:r>
              <a:rPr lang="en-US" sz="1800" dirty="0"/>
              <a:t>Link previous = first; //put these equal to first Link</a:t>
            </a:r>
          </a:p>
          <a:p>
            <a:pPr marL="457200" lvl="1" indent="0">
              <a:buNone/>
            </a:pPr>
            <a:r>
              <a:rPr lang="en-US" sz="1800" dirty="0"/>
              <a:t>while(</a:t>
            </a:r>
            <a:r>
              <a:rPr lang="en-US" sz="1800" dirty="0" err="1"/>
              <a:t>current.data</a:t>
            </a:r>
            <a:r>
              <a:rPr lang="en-US" sz="1800" dirty="0"/>
              <a:t> != key) {</a:t>
            </a:r>
          </a:p>
          <a:p>
            <a:pPr marL="914400" lvl="2" indent="0">
              <a:buNone/>
            </a:pPr>
            <a:r>
              <a:rPr lang="en-US" sz="1800" dirty="0"/>
              <a:t>if(</a:t>
            </a:r>
            <a:r>
              <a:rPr lang="en-US" sz="1800" dirty="0" err="1"/>
              <a:t>current.next</a:t>
            </a:r>
            <a:r>
              <a:rPr lang="en-US" sz="1800" dirty="0"/>
              <a:t> == null) { return null; } // didn't find it</a:t>
            </a:r>
          </a:p>
          <a:p>
            <a:pPr marL="914400" lvl="2" indent="0">
              <a:buNone/>
            </a:pPr>
            <a:r>
              <a:rPr lang="en-US" sz="1800" dirty="0"/>
              <a:t>else {</a:t>
            </a:r>
          </a:p>
          <a:p>
            <a:pPr marL="1371600" lvl="3" indent="0">
              <a:buNone/>
            </a:pPr>
            <a:r>
              <a:rPr lang="en-US" dirty="0"/>
              <a:t>previous = current; // go to next link</a:t>
            </a:r>
          </a:p>
          <a:p>
            <a:pPr marL="1371600" lvl="3" indent="0">
              <a:buNone/>
            </a:pPr>
            <a:r>
              <a:rPr lang="en-US" dirty="0"/>
              <a:t>current = </a:t>
            </a:r>
            <a:r>
              <a:rPr lang="en-US" dirty="0" err="1"/>
              <a:t>current.next</a:t>
            </a:r>
            <a:r>
              <a:rPr lang="en-US" dirty="0"/>
              <a:t>;</a:t>
            </a:r>
          </a:p>
          <a:p>
            <a:pPr marL="914400" lvl="2" indent="0">
              <a:buNone/>
            </a:pPr>
            <a:r>
              <a:rPr lang="en-US" sz="1800" dirty="0"/>
              <a:t>}</a:t>
            </a:r>
          </a:p>
          <a:p>
            <a:pPr marL="457200" lvl="1" indent="0">
              <a:buNone/>
            </a:pPr>
            <a:r>
              <a:rPr lang="en-US" sz="1800" dirty="0"/>
              <a:t>} // found it</a:t>
            </a:r>
          </a:p>
          <a:p>
            <a:pPr marL="457200" lvl="1" indent="0">
              <a:buNone/>
            </a:pPr>
            <a:r>
              <a:rPr lang="en-US" sz="1800" dirty="0"/>
              <a:t>if(current == first){ // if first link,</a:t>
            </a:r>
          </a:p>
          <a:p>
            <a:pPr marL="914400" lvl="2" indent="0">
              <a:buNone/>
            </a:pPr>
            <a:r>
              <a:rPr lang="en-US" sz="1800" dirty="0"/>
              <a:t>first = </a:t>
            </a:r>
            <a:r>
              <a:rPr lang="en-US" sz="1800" dirty="0" err="1"/>
              <a:t>first.next</a:t>
            </a:r>
            <a:r>
              <a:rPr lang="en-US" sz="1800" dirty="0"/>
              <a:t>; // change first</a:t>
            </a:r>
          </a:p>
          <a:p>
            <a:pPr marL="457200" lvl="1" indent="0">
              <a:buNone/>
            </a:pPr>
            <a:r>
              <a:rPr lang="en-US" sz="1800" dirty="0"/>
              <a:t>} else{ // otherwise,</a:t>
            </a:r>
          </a:p>
          <a:p>
            <a:pPr marL="914400" lvl="2" indent="0">
              <a:buNone/>
            </a:pPr>
            <a:r>
              <a:rPr lang="en-US" sz="1800" dirty="0" err="1"/>
              <a:t>previous.next</a:t>
            </a:r>
            <a:r>
              <a:rPr lang="en-US" sz="1800" dirty="0"/>
              <a:t> = </a:t>
            </a:r>
            <a:r>
              <a:rPr lang="en-US" sz="1800" dirty="0" err="1"/>
              <a:t>current.next</a:t>
            </a:r>
            <a:r>
              <a:rPr lang="en-US" sz="1800" dirty="0"/>
              <a:t>; // bypass it</a:t>
            </a:r>
          </a:p>
          <a:p>
            <a:pPr marL="457200" lvl="1" indent="0">
              <a:buNone/>
            </a:pPr>
            <a:r>
              <a:rPr lang="en-US" sz="1800" dirty="0"/>
              <a:t>}</a:t>
            </a:r>
          </a:p>
          <a:p>
            <a:pPr marL="457200" lvl="1" indent="0">
              <a:buNone/>
            </a:pPr>
            <a:r>
              <a:rPr lang="en-US" sz="1800" dirty="0"/>
              <a:t>return current;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1D51E-0AD1-2F43-9EC6-F28DEF67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03105-9FFF-AB4D-907B-1DFC5D6D8FCB}"/>
              </a:ext>
            </a:extLst>
          </p:cNvPr>
          <p:cNvSpPr/>
          <p:nvPr/>
        </p:nvSpPr>
        <p:spPr>
          <a:xfrm>
            <a:off x="3087424" y="5663316"/>
            <a:ext cx="5275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//NOTE: Assumes list is not empty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43832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are arrays limited?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data structure we have considered thus far has involved these of arrays</a:t>
            </a:r>
          </a:p>
          <a:p>
            <a:r>
              <a:rPr lang="en-US" dirty="0"/>
              <a:t>The main problem with arrays is that in order to move an item from</a:t>
            </a:r>
          </a:p>
          <a:p>
            <a:r>
              <a:rPr lang="en-US" dirty="0"/>
              <a:t>one slot to another it has to be copied, pasted and deleted</a:t>
            </a:r>
          </a:p>
          <a:p>
            <a:r>
              <a:rPr lang="en-US" dirty="0"/>
              <a:t>This is very time consuming – can we come up with an alternative that avoids this process?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1C5BF6C-908D-DD44-AB9A-083D54B4E9D7}"/>
              </a:ext>
            </a:extLst>
          </p:cNvPr>
          <p:cNvSpPr/>
          <p:nvPr/>
        </p:nvSpPr>
        <p:spPr>
          <a:xfrm>
            <a:off x="993004" y="5068335"/>
            <a:ext cx="741938" cy="700645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DB91D27E-111B-4747-95F8-833AD4A85D5D}"/>
              </a:ext>
            </a:extLst>
          </p:cNvPr>
          <p:cNvSpPr/>
          <p:nvPr/>
        </p:nvSpPr>
        <p:spPr>
          <a:xfrm>
            <a:off x="1734942" y="5068336"/>
            <a:ext cx="741938" cy="700645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E642750-9ACF-424B-8E1B-F28985383EBF}"/>
              </a:ext>
            </a:extLst>
          </p:cNvPr>
          <p:cNvSpPr/>
          <p:nvPr/>
        </p:nvSpPr>
        <p:spPr>
          <a:xfrm>
            <a:off x="2476880" y="5068335"/>
            <a:ext cx="741938" cy="700645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7E8D3449-2A5D-0F49-BEC2-59FA4B7AF8C5}"/>
              </a:ext>
            </a:extLst>
          </p:cNvPr>
          <p:cNvSpPr/>
          <p:nvPr/>
        </p:nvSpPr>
        <p:spPr>
          <a:xfrm>
            <a:off x="3218818" y="5068335"/>
            <a:ext cx="741938" cy="700645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94382424-DA6E-9A49-B959-5EB2067D01DE}"/>
              </a:ext>
            </a:extLst>
          </p:cNvPr>
          <p:cNvSpPr/>
          <p:nvPr/>
        </p:nvSpPr>
        <p:spPr>
          <a:xfrm>
            <a:off x="3960756" y="5068336"/>
            <a:ext cx="741938" cy="700645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9AE28C07-B234-CA4A-8C33-045AC5BD2A84}"/>
              </a:ext>
            </a:extLst>
          </p:cNvPr>
          <p:cNvSpPr/>
          <p:nvPr/>
        </p:nvSpPr>
        <p:spPr>
          <a:xfrm>
            <a:off x="4702694" y="5068335"/>
            <a:ext cx="741938" cy="700645"/>
          </a:xfrm>
          <a:prstGeom prst="cub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4AF285F-549B-9244-9D32-C4B801C8D640}"/>
              </a:ext>
            </a:extLst>
          </p:cNvPr>
          <p:cNvSpPr/>
          <p:nvPr/>
        </p:nvSpPr>
        <p:spPr>
          <a:xfrm>
            <a:off x="5457400" y="5068335"/>
            <a:ext cx="741938" cy="700645"/>
          </a:xfrm>
          <a:prstGeom prst="cub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EB71F53-91E2-2B4D-B182-7B863EA1C20F}"/>
              </a:ext>
            </a:extLst>
          </p:cNvPr>
          <p:cNvSpPr/>
          <p:nvPr/>
        </p:nvSpPr>
        <p:spPr>
          <a:xfrm>
            <a:off x="6199338" y="5068336"/>
            <a:ext cx="741938" cy="700645"/>
          </a:xfrm>
          <a:prstGeom prst="cub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1B03151-2A28-5745-9BDC-7EF4A1B8B819}"/>
              </a:ext>
            </a:extLst>
          </p:cNvPr>
          <p:cNvSpPr/>
          <p:nvPr/>
        </p:nvSpPr>
        <p:spPr>
          <a:xfrm>
            <a:off x="6941276" y="5068335"/>
            <a:ext cx="741938" cy="700645"/>
          </a:xfrm>
          <a:prstGeom prst="cub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8C26A-EFBE-5241-ACD2-59DE9A61D8FF}"/>
              </a:ext>
            </a:extLst>
          </p:cNvPr>
          <p:cNvSpPr/>
          <p:nvPr/>
        </p:nvSpPr>
        <p:spPr>
          <a:xfrm>
            <a:off x="2254911" y="6286033"/>
            <a:ext cx="1681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insert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E2390F51-8178-AB44-92CC-96C34643F458}"/>
              </a:ext>
            </a:extLst>
          </p:cNvPr>
          <p:cNvSpPr/>
          <p:nvPr/>
        </p:nvSpPr>
        <p:spPr>
          <a:xfrm>
            <a:off x="2542565" y="5832049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6F5B33D9-1E0B-CD49-B400-406FB4055F37}"/>
              </a:ext>
            </a:extLst>
          </p:cNvPr>
          <p:cNvSpPr/>
          <p:nvPr/>
        </p:nvSpPr>
        <p:spPr>
          <a:xfrm>
            <a:off x="3433486" y="6020831"/>
            <a:ext cx="741938" cy="700645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Curved Down Arrow 18">
            <a:extLst>
              <a:ext uri="{FF2B5EF4-FFF2-40B4-BE49-F238E27FC236}">
                <a16:creationId xmlns:a16="http://schemas.microsoft.com/office/drawing/2014/main" id="{CA0293E6-7766-7D4E-BFBF-7FABCADBEA9B}"/>
              </a:ext>
            </a:extLst>
          </p:cNvPr>
          <p:cNvSpPr/>
          <p:nvPr/>
        </p:nvSpPr>
        <p:spPr>
          <a:xfrm>
            <a:off x="2851536" y="4700393"/>
            <a:ext cx="741938" cy="3295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25DFC3AB-03A1-FB4E-9CC7-6C5489E41EFE}"/>
              </a:ext>
            </a:extLst>
          </p:cNvPr>
          <p:cNvSpPr/>
          <p:nvPr/>
        </p:nvSpPr>
        <p:spPr>
          <a:xfrm>
            <a:off x="3636842" y="4700393"/>
            <a:ext cx="741938" cy="3295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C1EAC053-DA97-CE40-9732-561FBFA20123}"/>
              </a:ext>
            </a:extLst>
          </p:cNvPr>
          <p:cNvSpPr/>
          <p:nvPr/>
        </p:nvSpPr>
        <p:spPr>
          <a:xfrm>
            <a:off x="4423215" y="4684577"/>
            <a:ext cx="741938" cy="3295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972E47-0C9F-7542-954C-1D64A74B31F4}"/>
              </a:ext>
            </a:extLst>
          </p:cNvPr>
          <p:cNvSpPr/>
          <p:nvPr/>
        </p:nvSpPr>
        <p:spPr>
          <a:xfrm>
            <a:off x="5089849" y="464483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Helvetica" pitchFamily="2" charset="0"/>
              </a:rPr>
              <a:t>Copy and paste</a:t>
            </a:r>
            <a:endParaRPr lang="en-US" b="1" i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F334-483D-8341-AD10-C1E11873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Double-Ended Linked Lists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24A97-E645-6046-AFE0-737DFA1A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double-ended list is similar to an ordinary linked list with one additional feature</a:t>
            </a:r>
          </a:p>
          <a:p>
            <a:r>
              <a:rPr lang="en-US" dirty="0"/>
              <a:t>It as a reference to the last link as well as the first</a:t>
            </a:r>
          </a:p>
          <a:p>
            <a:r>
              <a:rPr lang="en-US" dirty="0"/>
              <a:t>This allows a new link to be inserted or deleted at the end as well as the beginning</a:t>
            </a:r>
          </a:p>
          <a:p>
            <a:r>
              <a:rPr lang="en-US" dirty="0"/>
              <a:t>Handy for implementing a queue (items arrive one end and leave at the other)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42D1-E429-B24A-8EC9-3EE2F3B7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C3CE447-93BF-E249-BC17-A4E8D6B5D2DB}"/>
              </a:ext>
            </a:extLst>
          </p:cNvPr>
          <p:cNvSpPr/>
          <p:nvPr/>
        </p:nvSpPr>
        <p:spPr>
          <a:xfrm>
            <a:off x="590572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D96FABF-D4F4-BE42-9902-DF2F116F8146}"/>
              </a:ext>
            </a:extLst>
          </p:cNvPr>
          <p:cNvSpPr/>
          <p:nvPr/>
        </p:nvSpPr>
        <p:spPr>
          <a:xfrm>
            <a:off x="1154765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AE74E19-B93C-634E-A38F-3D6BDE6FE7F8}"/>
              </a:ext>
            </a:extLst>
          </p:cNvPr>
          <p:cNvSpPr/>
          <p:nvPr/>
        </p:nvSpPr>
        <p:spPr>
          <a:xfrm rot="5400000">
            <a:off x="1862349" y="57397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33CD782-0861-B441-B852-CC1FCB435E97}"/>
              </a:ext>
            </a:extLst>
          </p:cNvPr>
          <p:cNvSpPr/>
          <p:nvPr/>
        </p:nvSpPr>
        <p:spPr>
          <a:xfrm>
            <a:off x="2397971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B058218-D550-D642-9FE2-819CB3B55EB4}"/>
              </a:ext>
            </a:extLst>
          </p:cNvPr>
          <p:cNvSpPr/>
          <p:nvPr/>
        </p:nvSpPr>
        <p:spPr>
          <a:xfrm>
            <a:off x="2962164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A85371EA-747C-1146-9776-F8B9F775C6CF}"/>
              </a:ext>
            </a:extLst>
          </p:cNvPr>
          <p:cNvSpPr/>
          <p:nvPr/>
        </p:nvSpPr>
        <p:spPr>
          <a:xfrm rot="5400000">
            <a:off x="3669748" y="57397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0C37B76-B214-A148-B52E-C4A98A24B3A2}"/>
              </a:ext>
            </a:extLst>
          </p:cNvPr>
          <p:cNvSpPr/>
          <p:nvPr/>
        </p:nvSpPr>
        <p:spPr>
          <a:xfrm>
            <a:off x="4189061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7F4A152-22F2-B842-A5A7-C61AAFC3066B}"/>
              </a:ext>
            </a:extLst>
          </p:cNvPr>
          <p:cNvSpPr/>
          <p:nvPr/>
        </p:nvSpPr>
        <p:spPr>
          <a:xfrm>
            <a:off x="4753254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1BB9CEC4-EE59-2147-A065-BA781A147106}"/>
              </a:ext>
            </a:extLst>
          </p:cNvPr>
          <p:cNvSpPr/>
          <p:nvPr/>
        </p:nvSpPr>
        <p:spPr>
          <a:xfrm rot="5400000">
            <a:off x="5460838" y="57397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BA1154E1-723C-AF4F-B99A-27C821C62EAE}"/>
              </a:ext>
            </a:extLst>
          </p:cNvPr>
          <p:cNvSpPr/>
          <p:nvPr/>
        </p:nvSpPr>
        <p:spPr>
          <a:xfrm>
            <a:off x="5996460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A2C7AD7F-FE4A-134C-9586-920DBCC4860E}"/>
              </a:ext>
            </a:extLst>
          </p:cNvPr>
          <p:cNvSpPr/>
          <p:nvPr/>
        </p:nvSpPr>
        <p:spPr>
          <a:xfrm>
            <a:off x="6560653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203107F-631C-F143-BBD5-D476466C26F9}"/>
              </a:ext>
            </a:extLst>
          </p:cNvPr>
          <p:cNvSpPr/>
          <p:nvPr/>
        </p:nvSpPr>
        <p:spPr>
          <a:xfrm rot="5400000">
            <a:off x="7268237" y="573979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CD32B9E5-3AD6-A343-AA9E-CEDBA8B3E806}"/>
                  </a:ext>
                </a:extLst>
              </p:cNvPr>
              <p:cNvSpPr/>
              <p:nvPr/>
            </p:nvSpPr>
            <p:spPr>
              <a:xfrm>
                <a:off x="7790724" y="5722484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CD32B9E5-3AD6-A343-AA9E-CEDBA8B3E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24" y="5722484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be 17">
            <a:extLst>
              <a:ext uri="{FF2B5EF4-FFF2-40B4-BE49-F238E27FC236}">
                <a16:creationId xmlns:a16="http://schemas.microsoft.com/office/drawing/2014/main" id="{DD73933F-E48F-5F47-9A1E-73B90CE3FBD5}"/>
              </a:ext>
            </a:extLst>
          </p:cNvPr>
          <p:cNvSpPr/>
          <p:nvPr/>
        </p:nvSpPr>
        <p:spPr>
          <a:xfrm>
            <a:off x="8354917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AFF2F-2CC6-3C4B-AAF8-EEB9B356BE5D}"/>
              </a:ext>
            </a:extLst>
          </p:cNvPr>
          <p:cNvSpPr/>
          <p:nvPr/>
        </p:nvSpPr>
        <p:spPr>
          <a:xfrm>
            <a:off x="-39486" y="4140285"/>
            <a:ext cx="182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Linked List 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C62F8FC0-9DDD-D641-93EB-6BEB8DC0325E}"/>
              </a:ext>
            </a:extLst>
          </p:cNvPr>
          <p:cNvSpPr/>
          <p:nvPr/>
        </p:nvSpPr>
        <p:spPr>
          <a:xfrm>
            <a:off x="64452" y="459204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7713EEF6-6398-9A43-A4D7-9E17FE03885A}"/>
              </a:ext>
            </a:extLst>
          </p:cNvPr>
          <p:cNvSpPr/>
          <p:nvPr/>
        </p:nvSpPr>
        <p:spPr>
          <a:xfrm>
            <a:off x="628645" y="459204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E58D5FEF-7567-DA42-A0C8-19C1428D927B}"/>
              </a:ext>
            </a:extLst>
          </p:cNvPr>
          <p:cNvSpPr/>
          <p:nvPr/>
        </p:nvSpPr>
        <p:spPr>
          <a:xfrm rot="10800000">
            <a:off x="694049" y="516007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630B2D4-5C23-9E46-AA41-0F87A3C899C5}"/>
              </a:ext>
            </a:extLst>
          </p:cNvPr>
          <p:cNvSpPr/>
          <p:nvPr/>
        </p:nvSpPr>
        <p:spPr>
          <a:xfrm>
            <a:off x="1178603" y="459204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8" name="Bent Arrow 27">
            <a:extLst>
              <a:ext uri="{FF2B5EF4-FFF2-40B4-BE49-F238E27FC236}">
                <a16:creationId xmlns:a16="http://schemas.microsoft.com/office/drawing/2014/main" id="{97B14B2E-ED1F-EF4B-9852-BCB783B2F084}"/>
              </a:ext>
            </a:extLst>
          </p:cNvPr>
          <p:cNvSpPr/>
          <p:nvPr/>
        </p:nvSpPr>
        <p:spPr>
          <a:xfrm rot="5400000">
            <a:off x="3670807" y="2888810"/>
            <a:ext cx="982124" cy="4758892"/>
          </a:xfrm>
          <a:prstGeom prst="ben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7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B1154-FC65-8248-98CC-19335B0C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Double-Ended Linked Lists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4E2D5-F0D0-E340-8044-A70D7FBF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double ended Linked List class will have the following variables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first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last</a:t>
            </a:r>
          </a:p>
          <a:p>
            <a:r>
              <a:rPr lang="en-US" dirty="0"/>
              <a:t>It will have the following methods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insertFirst</a:t>
            </a:r>
            <a:r>
              <a:rPr lang="en-US" sz="2800" dirty="0"/>
              <a:t>(int 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insertLast</a:t>
            </a:r>
            <a:r>
              <a:rPr lang="en-US" sz="2800" dirty="0"/>
              <a:t>(int 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deleteFirst</a:t>
            </a:r>
            <a:r>
              <a:rPr lang="en-US" sz="2800" dirty="0"/>
              <a:t>( 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err="1"/>
              <a:t>deleteLast</a:t>
            </a:r>
            <a:r>
              <a:rPr lang="en-US" sz="2800" dirty="0"/>
              <a:t>( ) (requires a doubly-linked list)</a:t>
            </a:r>
          </a:p>
          <a:p>
            <a:r>
              <a:rPr lang="en-US" dirty="0"/>
              <a:t>In these methods, the variables first and last are updated accordingly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B8500-AA82-114F-B9CF-DA2248F79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69609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157-65A2-9A4D-BFBC-09A8F09B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Inserting at the Tail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88B9-CA17-BF4D-B3FD-5BB1B3DBC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3496412" cy="5460275"/>
          </a:xfrm>
        </p:spPr>
        <p:txBody>
          <a:bodyPr/>
          <a:lstStyle/>
          <a:p>
            <a:r>
              <a:rPr lang="en-US" dirty="0"/>
              <a:t>Create a new link</a:t>
            </a:r>
          </a:p>
          <a:p>
            <a:r>
              <a:rPr lang="en-US" dirty="0"/>
              <a:t>Have new link point to null</a:t>
            </a:r>
          </a:p>
          <a:p>
            <a:r>
              <a:rPr lang="en-US" dirty="0"/>
              <a:t>Have old last link point to new node</a:t>
            </a:r>
          </a:p>
          <a:p>
            <a:r>
              <a:rPr lang="en-US" dirty="0"/>
              <a:t>Update tail of Linked List object to point to new node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00C5-54E5-2D43-96B0-1E6D342E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853E39C-8D6E-C242-B9D0-7AB891AF3221}"/>
              </a:ext>
            </a:extLst>
          </p:cNvPr>
          <p:cNvSpPr/>
          <p:nvPr/>
        </p:nvSpPr>
        <p:spPr>
          <a:xfrm>
            <a:off x="5975867" y="184252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EC66275-1605-FB45-A69D-99705436CC72}"/>
              </a:ext>
            </a:extLst>
          </p:cNvPr>
          <p:cNvSpPr/>
          <p:nvPr/>
        </p:nvSpPr>
        <p:spPr>
          <a:xfrm>
            <a:off x="5975866" y="138771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7C64734-ED05-904B-A271-574D707E20BA}"/>
              </a:ext>
            </a:extLst>
          </p:cNvPr>
          <p:cNvSpPr/>
          <p:nvPr/>
        </p:nvSpPr>
        <p:spPr>
          <a:xfrm>
            <a:off x="4882583" y="184252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44D34EA-1DB4-544E-9E98-2E6D3778DC29}"/>
              </a:ext>
            </a:extLst>
          </p:cNvPr>
          <p:cNvSpPr/>
          <p:nvPr/>
        </p:nvSpPr>
        <p:spPr>
          <a:xfrm>
            <a:off x="4882582" y="138771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AEFB53C-7618-D84C-9115-0658983E290B}"/>
              </a:ext>
            </a:extLst>
          </p:cNvPr>
          <p:cNvSpPr/>
          <p:nvPr/>
        </p:nvSpPr>
        <p:spPr>
          <a:xfrm>
            <a:off x="3780612" y="184252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EAD397E-CECF-FD44-972A-5DE85CF02F22}"/>
              </a:ext>
            </a:extLst>
          </p:cNvPr>
          <p:cNvSpPr/>
          <p:nvPr/>
        </p:nvSpPr>
        <p:spPr>
          <a:xfrm rot="5400000">
            <a:off x="4415964" y="1912545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E67F3ED7-8557-AC4A-8A15-0866DDD7E50D}"/>
              </a:ext>
            </a:extLst>
          </p:cNvPr>
          <p:cNvSpPr/>
          <p:nvPr/>
        </p:nvSpPr>
        <p:spPr>
          <a:xfrm rot="5400000">
            <a:off x="5516761" y="1912546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9DDCAEB1-86FA-754E-8713-87C23A434C28}"/>
              </a:ext>
            </a:extLst>
          </p:cNvPr>
          <p:cNvSpPr/>
          <p:nvPr/>
        </p:nvSpPr>
        <p:spPr>
          <a:xfrm rot="5400000">
            <a:off x="6624170" y="1912545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495AB3-BF96-224F-A971-A8E8EDD32042}"/>
                  </a:ext>
                </a:extLst>
              </p:cNvPr>
              <p:cNvSpPr/>
              <p:nvPr/>
            </p:nvSpPr>
            <p:spPr>
              <a:xfrm>
                <a:off x="7077832" y="1888379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495AB3-BF96-224F-A971-A8E8EDD32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832" y="1888379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C9287A4-8690-4548-947D-B383E5A72AB7}"/>
              </a:ext>
            </a:extLst>
          </p:cNvPr>
          <p:cNvSpPr/>
          <p:nvPr/>
        </p:nvSpPr>
        <p:spPr>
          <a:xfrm>
            <a:off x="3739255" y="1246284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5FC136-086D-3C48-8AB5-6A9CB1B9FE73}"/>
              </a:ext>
            </a:extLst>
          </p:cNvPr>
          <p:cNvSpPr/>
          <p:nvPr/>
        </p:nvSpPr>
        <p:spPr>
          <a:xfrm>
            <a:off x="6050943" y="606309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tail</a:t>
            </a:r>
            <a:endParaRPr lang="en-US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AFC33C3-0869-C64D-AF26-42D97CCC7FB6}"/>
              </a:ext>
            </a:extLst>
          </p:cNvPr>
          <p:cNvSpPr/>
          <p:nvPr/>
        </p:nvSpPr>
        <p:spPr>
          <a:xfrm rot="10800000">
            <a:off x="6091174" y="967530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631094-6AEE-C042-972D-AAB3C53CAB7D}"/>
              </a:ext>
            </a:extLst>
          </p:cNvPr>
          <p:cNvSpPr/>
          <p:nvPr/>
        </p:nvSpPr>
        <p:spPr>
          <a:xfrm>
            <a:off x="5974687" y="378901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FE3E158-DD71-8841-AD12-CB8BF8C1F503}"/>
              </a:ext>
            </a:extLst>
          </p:cNvPr>
          <p:cNvSpPr/>
          <p:nvPr/>
        </p:nvSpPr>
        <p:spPr>
          <a:xfrm>
            <a:off x="5974686" y="333420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ED20774-586F-FD46-A9D1-849B3BCC22A2}"/>
              </a:ext>
            </a:extLst>
          </p:cNvPr>
          <p:cNvSpPr/>
          <p:nvPr/>
        </p:nvSpPr>
        <p:spPr>
          <a:xfrm>
            <a:off x="4881403" y="378901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C7243AF-AFA8-7540-A297-1A2FED915F3B}"/>
              </a:ext>
            </a:extLst>
          </p:cNvPr>
          <p:cNvSpPr/>
          <p:nvPr/>
        </p:nvSpPr>
        <p:spPr>
          <a:xfrm>
            <a:off x="4881402" y="333420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8D1E2EE-C309-D647-A137-74F3C6F0131F}"/>
              </a:ext>
            </a:extLst>
          </p:cNvPr>
          <p:cNvSpPr/>
          <p:nvPr/>
        </p:nvSpPr>
        <p:spPr>
          <a:xfrm>
            <a:off x="3779432" y="378901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78EE8091-CC47-E14A-9F4C-7873886C1A16}"/>
              </a:ext>
            </a:extLst>
          </p:cNvPr>
          <p:cNvSpPr/>
          <p:nvPr/>
        </p:nvSpPr>
        <p:spPr>
          <a:xfrm rot="5400000">
            <a:off x="4414784" y="385903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426BCF60-606E-D244-9585-DC5A3A35C704}"/>
              </a:ext>
            </a:extLst>
          </p:cNvPr>
          <p:cNvSpPr/>
          <p:nvPr/>
        </p:nvSpPr>
        <p:spPr>
          <a:xfrm rot="5400000">
            <a:off x="5515581" y="3859035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A7565F35-D1B8-EF45-ACA4-C8B5F00D2B22}"/>
              </a:ext>
            </a:extLst>
          </p:cNvPr>
          <p:cNvSpPr/>
          <p:nvPr/>
        </p:nvSpPr>
        <p:spPr>
          <a:xfrm rot="5400000">
            <a:off x="6622990" y="385903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AFB275-55C0-AF44-A69D-696F46DC5D94}"/>
                  </a:ext>
                </a:extLst>
              </p:cNvPr>
              <p:cNvSpPr/>
              <p:nvPr/>
            </p:nvSpPr>
            <p:spPr>
              <a:xfrm>
                <a:off x="7076652" y="3834868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AFB275-55C0-AF44-A69D-696F46DC5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2" y="3834868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2515A74-9558-3145-ABE6-0BBA917B684C}"/>
              </a:ext>
            </a:extLst>
          </p:cNvPr>
          <p:cNvSpPr/>
          <p:nvPr/>
        </p:nvSpPr>
        <p:spPr>
          <a:xfrm>
            <a:off x="3738075" y="3192773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3309CA-753C-9949-A475-2737B8C88844}"/>
              </a:ext>
            </a:extLst>
          </p:cNvPr>
          <p:cNvSpPr/>
          <p:nvPr/>
        </p:nvSpPr>
        <p:spPr>
          <a:xfrm>
            <a:off x="6049763" y="2552798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tail</a:t>
            </a:r>
            <a:endParaRPr lang="en-US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AFE00D4B-AEB7-A64E-A6B9-313B99F123BB}"/>
              </a:ext>
            </a:extLst>
          </p:cNvPr>
          <p:cNvSpPr/>
          <p:nvPr/>
        </p:nvSpPr>
        <p:spPr>
          <a:xfrm rot="10800000">
            <a:off x="6089994" y="2914019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1D6FAACE-A8A5-024D-8FB2-FF1D3DE3BE36}"/>
              </a:ext>
            </a:extLst>
          </p:cNvPr>
          <p:cNvSpPr/>
          <p:nvPr/>
        </p:nvSpPr>
        <p:spPr>
          <a:xfrm>
            <a:off x="7604439" y="379091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F238BD0-B354-6D4E-998A-6E3C7CDCA903}"/>
              </a:ext>
            </a:extLst>
          </p:cNvPr>
          <p:cNvSpPr/>
          <p:nvPr/>
        </p:nvSpPr>
        <p:spPr>
          <a:xfrm>
            <a:off x="7604438" y="333609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3BFA43-5F3A-2D43-8954-3D8946EC3BAD}"/>
              </a:ext>
            </a:extLst>
          </p:cNvPr>
          <p:cNvSpPr/>
          <p:nvPr/>
        </p:nvSpPr>
        <p:spPr>
          <a:xfrm>
            <a:off x="7471307" y="2732210"/>
            <a:ext cx="103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insert</a:t>
            </a:r>
            <a:endParaRPr lang="en-TW" sz="2800" i="1" dirty="0">
              <a:solidFill>
                <a:srgbClr val="FF0000"/>
              </a:solidFill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ED5EC8AA-A75B-F24B-AFD4-E2516952D689}"/>
              </a:ext>
            </a:extLst>
          </p:cNvPr>
          <p:cNvSpPr/>
          <p:nvPr/>
        </p:nvSpPr>
        <p:spPr>
          <a:xfrm>
            <a:off x="5974686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90D0E833-711B-D549-AE3A-2DE396207687}"/>
              </a:ext>
            </a:extLst>
          </p:cNvPr>
          <p:cNvSpPr/>
          <p:nvPr/>
        </p:nvSpPr>
        <p:spPr>
          <a:xfrm>
            <a:off x="5974685" y="5267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1EC209D-D309-974B-A48E-DFB7724BCD4A}"/>
              </a:ext>
            </a:extLst>
          </p:cNvPr>
          <p:cNvSpPr/>
          <p:nvPr/>
        </p:nvSpPr>
        <p:spPr>
          <a:xfrm>
            <a:off x="4881402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5713B7DD-B5B1-5D41-817D-DB376EA8E393}"/>
              </a:ext>
            </a:extLst>
          </p:cNvPr>
          <p:cNvSpPr/>
          <p:nvPr/>
        </p:nvSpPr>
        <p:spPr>
          <a:xfrm>
            <a:off x="4881401" y="5267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9EA30B7E-984D-0F42-88C4-ACDCD53B64B5}"/>
              </a:ext>
            </a:extLst>
          </p:cNvPr>
          <p:cNvSpPr/>
          <p:nvPr/>
        </p:nvSpPr>
        <p:spPr>
          <a:xfrm>
            <a:off x="3779431" y="57224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4F6374D7-55B2-E64B-B306-3CAC0B520B89}"/>
              </a:ext>
            </a:extLst>
          </p:cNvPr>
          <p:cNvSpPr/>
          <p:nvPr/>
        </p:nvSpPr>
        <p:spPr>
          <a:xfrm rot="5400000">
            <a:off x="4414783" y="579250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D05F4720-17F1-0240-9EB8-58F6BA344674}"/>
              </a:ext>
            </a:extLst>
          </p:cNvPr>
          <p:cNvSpPr/>
          <p:nvPr/>
        </p:nvSpPr>
        <p:spPr>
          <a:xfrm rot="5400000">
            <a:off x="5515580" y="5792501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06C5DC57-8C27-064F-8015-FEED5619CBB6}"/>
              </a:ext>
            </a:extLst>
          </p:cNvPr>
          <p:cNvSpPr/>
          <p:nvPr/>
        </p:nvSpPr>
        <p:spPr>
          <a:xfrm rot="5400000">
            <a:off x="6880408" y="5535083"/>
            <a:ext cx="439387" cy="1008673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539111-FCF2-A843-9C08-2CB0E3CB0A1C}"/>
              </a:ext>
            </a:extLst>
          </p:cNvPr>
          <p:cNvSpPr/>
          <p:nvPr/>
        </p:nvSpPr>
        <p:spPr>
          <a:xfrm>
            <a:off x="3738074" y="5126239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3A09F476-54F8-134D-9055-1156EF3F8A5B}"/>
              </a:ext>
            </a:extLst>
          </p:cNvPr>
          <p:cNvSpPr/>
          <p:nvPr/>
        </p:nvSpPr>
        <p:spPr>
          <a:xfrm>
            <a:off x="7604439" y="574278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F2C918F8-9AC5-384B-9177-D9380EC1FD1D}"/>
              </a:ext>
            </a:extLst>
          </p:cNvPr>
          <p:cNvSpPr/>
          <p:nvPr/>
        </p:nvSpPr>
        <p:spPr>
          <a:xfrm>
            <a:off x="7604438" y="52879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FF4EDE1B-2241-4846-9623-96FCED43ADE4}"/>
              </a:ext>
            </a:extLst>
          </p:cNvPr>
          <p:cNvSpPr/>
          <p:nvPr/>
        </p:nvSpPr>
        <p:spPr>
          <a:xfrm rot="5400000">
            <a:off x="8252742" y="5812799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10A730-A4D2-3044-947E-9395FE4BA320}"/>
              </a:ext>
            </a:extLst>
          </p:cNvPr>
          <p:cNvSpPr/>
          <p:nvPr/>
        </p:nvSpPr>
        <p:spPr>
          <a:xfrm>
            <a:off x="7679515" y="4506563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tail</a:t>
            </a:r>
            <a:endParaRPr lang="en-US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5B832FB5-FF7B-FE44-A38F-6BFE0EEB6F1C}"/>
              </a:ext>
            </a:extLst>
          </p:cNvPr>
          <p:cNvSpPr/>
          <p:nvPr/>
        </p:nvSpPr>
        <p:spPr>
          <a:xfrm rot="10800000">
            <a:off x="7719746" y="4867784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B29E59C-7A75-D94D-ACD3-B13914CAC154}"/>
                  </a:ext>
                </a:extLst>
              </p:cNvPr>
              <p:cNvSpPr/>
              <p:nvPr/>
            </p:nvSpPr>
            <p:spPr>
              <a:xfrm>
                <a:off x="8758895" y="5822766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B29E59C-7A75-D94D-ACD3-B13914CAC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895" y="5822766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 l="-10256"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p Arrow 57">
            <a:extLst>
              <a:ext uri="{FF2B5EF4-FFF2-40B4-BE49-F238E27FC236}">
                <a16:creationId xmlns:a16="http://schemas.microsoft.com/office/drawing/2014/main" id="{0169E451-DCE8-B446-B3D5-11D2CE6F6860}"/>
              </a:ext>
            </a:extLst>
          </p:cNvPr>
          <p:cNvSpPr/>
          <p:nvPr/>
        </p:nvSpPr>
        <p:spPr>
          <a:xfrm rot="5400000">
            <a:off x="8278808" y="386409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3336FD-3E6E-9C44-8360-605D8F7CF22B}"/>
                  </a:ext>
                </a:extLst>
              </p:cNvPr>
              <p:cNvSpPr/>
              <p:nvPr/>
            </p:nvSpPr>
            <p:spPr>
              <a:xfrm>
                <a:off x="8732470" y="383992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3336FD-3E6E-9C44-8360-605D8F7CF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470" y="3839924"/>
                <a:ext cx="492443" cy="523220"/>
              </a:xfrm>
              <a:prstGeom prst="rect">
                <a:avLst/>
              </a:prstGeom>
              <a:blipFill>
                <a:blip r:embed="rId5"/>
                <a:stretch>
                  <a:fillRect l="-10256"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8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EADC-DF42-6B44-A281-F95B1DFF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Removing at the Tail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02B6F-7306-6D4F-87A4-FD15D115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at the tail of a singly-linked double ended list is not efficient!</a:t>
            </a:r>
          </a:p>
          <a:p>
            <a:r>
              <a:rPr lang="en-US" dirty="0"/>
              <a:t>There is no constant time way to update the tail to point to the previous node</a:t>
            </a:r>
          </a:p>
          <a:p>
            <a:r>
              <a:rPr lang="en-US" dirty="0"/>
              <a:t>We need to use double links (that point to both next and previous link)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ABDBD-71C4-DF4F-8CE0-A185C309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D1CB1E1-9A26-5545-9ED6-6FC7ABA9C677}"/>
              </a:ext>
            </a:extLst>
          </p:cNvPr>
          <p:cNvSpPr/>
          <p:nvPr/>
        </p:nvSpPr>
        <p:spPr>
          <a:xfrm>
            <a:off x="2416148" y="453495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48DDEE7-55FD-144A-BD60-241B45DF1AA4}"/>
              </a:ext>
            </a:extLst>
          </p:cNvPr>
          <p:cNvSpPr/>
          <p:nvPr/>
        </p:nvSpPr>
        <p:spPr>
          <a:xfrm>
            <a:off x="2416147" y="408013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78B7479-F428-EA4D-8A04-308EAA798BB7}"/>
              </a:ext>
            </a:extLst>
          </p:cNvPr>
          <p:cNvSpPr/>
          <p:nvPr/>
        </p:nvSpPr>
        <p:spPr>
          <a:xfrm>
            <a:off x="1322864" y="453495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BD0D2FE-1970-A544-84CB-BB7AD7FC2418}"/>
              </a:ext>
            </a:extLst>
          </p:cNvPr>
          <p:cNvSpPr/>
          <p:nvPr/>
        </p:nvSpPr>
        <p:spPr>
          <a:xfrm>
            <a:off x="1322863" y="408013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D0A3A39-0A25-4D4E-883E-E026EB1BD6F0}"/>
              </a:ext>
            </a:extLst>
          </p:cNvPr>
          <p:cNvSpPr/>
          <p:nvPr/>
        </p:nvSpPr>
        <p:spPr>
          <a:xfrm>
            <a:off x="220893" y="453495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EB0FF4C1-718F-844A-98A0-C3F9FD508130}"/>
              </a:ext>
            </a:extLst>
          </p:cNvPr>
          <p:cNvSpPr/>
          <p:nvPr/>
        </p:nvSpPr>
        <p:spPr>
          <a:xfrm rot="5400000">
            <a:off x="856245" y="460497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30CE7ECD-5606-C246-9D17-DA8C2072D9A6}"/>
              </a:ext>
            </a:extLst>
          </p:cNvPr>
          <p:cNvSpPr/>
          <p:nvPr/>
        </p:nvSpPr>
        <p:spPr>
          <a:xfrm rot="5400000">
            <a:off x="1957042" y="4604971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75A2CAF-521F-5F45-A8D9-CAFDAC66ECC2}"/>
              </a:ext>
            </a:extLst>
          </p:cNvPr>
          <p:cNvSpPr/>
          <p:nvPr/>
        </p:nvSpPr>
        <p:spPr>
          <a:xfrm rot="5400000">
            <a:off x="3064451" y="460497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CA5C1-7E9C-5740-B5C4-171124F6B782}"/>
              </a:ext>
            </a:extLst>
          </p:cNvPr>
          <p:cNvSpPr/>
          <p:nvPr/>
        </p:nvSpPr>
        <p:spPr>
          <a:xfrm>
            <a:off x="179536" y="3938709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9904A10-4652-964A-ABB7-9F459FD1BBC1}"/>
              </a:ext>
            </a:extLst>
          </p:cNvPr>
          <p:cNvSpPr/>
          <p:nvPr/>
        </p:nvSpPr>
        <p:spPr>
          <a:xfrm>
            <a:off x="3539287" y="453495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1C925CD-29EC-4340-9EAA-47A0C13FB82C}"/>
              </a:ext>
            </a:extLst>
          </p:cNvPr>
          <p:cNvSpPr/>
          <p:nvPr/>
        </p:nvSpPr>
        <p:spPr>
          <a:xfrm>
            <a:off x="3539286" y="408013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F3E52CA8-2536-5441-96CE-3A09B95DE5E6}"/>
              </a:ext>
            </a:extLst>
          </p:cNvPr>
          <p:cNvSpPr/>
          <p:nvPr/>
        </p:nvSpPr>
        <p:spPr>
          <a:xfrm rot="5400000">
            <a:off x="4187590" y="460497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222112-FB93-E946-A590-FA55B2B1BE50}"/>
              </a:ext>
            </a:extLst>
          </p:cNvPr>
          <p:cNvSpPr/>
          <p:nvPr/>
        </p:nvSpPr>
        <p:spPr>
          <a:xfrm>
            <a:off x="3614363" y="329873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tail</a:t>
            </a:r>
            <a:endParaRPr lang="en-US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A56E2E99-7B9C-9847-8016-4B26CEA00195}"/>
              </a:ext>
            </a:extLst>
          </p:cNvPr>
          <p:cNvSpPr/>
          <p:nvPr/>
        </p:nvSpPr>
        <p:spPr>
          <a:xfrm rot="10800000">
            <a:off x="3654594" y="3659955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BF801A-B3D7-0045-8B00-E12A404DC65A}"/>
                  </a:ext>
                </a:extLst>
              </p:cNvPr>
              <p:cNvSpPr/>
              <p:nvPr/>
            </p:nvSpPr>
            <p:spPr>
              <a:xfrm>
                <a:off x="4693743" y="4614937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BF801A-B3D7-0045-8B00-E12A404DC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43" y="4614937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10256"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9017F1AC-F205-4C4C-826E-3A52AF030712}"/>
              </a:ext>
            </a:extLst>
          </p:cNvPr>
          <p:cNvSpPr/>
          <p:nvPr/>
        </p:nvSpPr>
        <p:spPr>
          <a:xfrm>
            <a:off x="7690195" y="573232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F6DEB7CE-CC63-0849-90E4-14FA468657BF}"/>
              </a:ext>
            </a:extLst>
          </p:cNvPr>
          <p:cNvSpPr/>
          <p:nvPr/>
        </p:nvSpPr>
        <p:spPr>
          <a:xfrm>
            <a:off x="7690194" y="527750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AB82053-407C-704F-9D04-B7C393D5D262}"/>
              </a:ext>
            </a:extLst>
          </p:cNvPr>
          <p:cNvSpPr/>
          <p:nvPr/>
        </p:nvSpPr>
        <p:spPr>
          <a:xfrm>
            <a:off x="6596911" y="573232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45B8DF3-FDF2-F848-8B01-C2ABD6237E91}"/>
              </a:ext>
            </a:extLst>
          </p:cNvPr>
          <p:cNvSpPr/>
          <p:nvPr/>
        </p:nvSpPr>
        <p:spPr>
          <a:xfrm>
            <a:off x="6596910" y="527750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CFF59B0-0071-3B4A-8EA9-56F8F833BB6B}"/>
              </a:ext>
            </a:extLst>
          </p:cNvPr>
          <p:cNvSpPr/>
          <p:nvPr/>
        </p:nvSpPr>
        <p:spPr>
          <a:xfrm>
            <a:off x="5494940" y="573232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400" b="1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89FF4EF6-9536-E440-A669-BBD60451A175}"/>
              </a:ext>
            </a:extLst>
          </p:cNvPr>
          <p:cNvSpPr/>
          <p:nvPr/>
        </p:nvSpPr>
        <p:spPr>
          <a:xfrm rot="5400000">
            <a:off x="6130292" y="5802339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0C863694-7E12-FB46-8751-140330497F3C}"/>
              </a:ext>
            </a:extLst>
          </p:cNvPr>
          <p:cNvSpPr/>
          <p:nvPr/>
        </p:nvSpPr>
        <p:spPr>
          <a:xfrm rot="5400000">
            <a:off x="7231089" y="580234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B3D2C596-EDF4-9142-AF85-E2FF9FB2210F}"/>
              </a:ext>
            </a:extLst>
          </p:cNvPr>
          <p:cNvSpPr/>
          <p:nvPr/>
        </p:nvSpPr>
        <p:spPr>
          <a:xfrm rot="5400000">
            <a:off x="8338498" y="5802339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6A1B4A-C726-DB43-BC1E-A1E316AFABA6}"/>
              </a:ext>
            </a:extLst>
          </p:cNvPr>
          <p:cNvSpPr/>
          <p:nvPr/>
        </p:nvSpPr>
        <p:spPr>
          <a:xfrm>
            <a:off x="5453583" y="5136078"/>
            <a:ext cx="896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D358EE-44CE-4041-973E-254DE6760E5E}"/>
              </a:ext>
            </a:extLst>
          </p:cNvPr>
          <p:cNvSpPr/>
          <p:nvPr/>
        </p:nvSpPr>
        <p:spPr>
          <a:xfrm>
            <a:off x="7752119" y="4499554"/>
            <a:ext cx="518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tail</a:t>
            </a:r>
            <a:endParaRPr lang="en-US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B27A9547-68B9-8743-9B41-F912DBC4CFD8}"/>
              </a:ext>
            </a:extLst>
          </p:cNvPr>
          <p:cNvSpPr/>
          <p:nvPr/>
        </p:nvSpPr>
        <p:spPr>
          <a:xfrm rot="10800000">
            <a:off x="7792350" y="4860775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C94353D-7800-5A4A-86E4-EB3A80110363}"/>
                  </a:ext>
                </a:extLst>
              </p:cNvPr>
              <p:cNvSpPr/>
              <p:nvPr/>
            </p:nvSpPr>
            <p:spPr>
              <a:xfrm>
                <a:off x="8796645" y="5776395"/>
                <a:ext cx="492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C94353D-7800-5A4A-86E4-EB3A80110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45" y="5776395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10256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Up Arrow 34">
            <a:extLst>
              <a:ext uri="{FF2B5EF4-FFF2-40B4-BE49-F238E27FC236}">
                <a16:creationId xmlns:a16="http://schemas.microsoft.com/office/drawing/2014/main" id="{01188437-A7EB-9949-93D0-0E84508CCAA1}"/>
              </a:ext>
            </a:extLst>
          </p:cNvPr>
          <p:cNvSpPr/>
          <p:nvPr/>
        </p:nvSpPr>
        <p:spPr>
          <a:xfrm rot="8213691">
            <a:off x="4190063" y="5057519"/>
            <a:ext cx="1758112" cy="49383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60051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A6D-28BF-2649-931F-E9ED1EE5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Linked-List Efficiency</a:t>
            </a:r>
            <a:endParaRPr lang="en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3734A8-F7C5-AB4F-817C-C826E52C85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Insertion and deletion at the beginning of a link list are very fast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Finding, deleting or inserting in a particular location requires traveling through an average of half the links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However, nothing needs to be copied, so it is a faster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than array insert – only references are updated</a:t>
                </a:r>
              </a:p>
              <a:p>
                <a:r>
                  <a:rPr lang="en-US" dirty="0"/>
                  <a:t>Major advantage is that no memory is wasted</a:t>
                </a:r>
              </a:p>
              <a:p>
                <a:r>
                  <a:rPr lang="en-US" dirty="0"/>
                  <a:t>Vectors in Java are expandable arrays but these usually expand more than they need to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3734A8-F7C5-AB4F-817C-C826E52C8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CCC7C-9819-3C40-B540-1D3667D9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64510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145-3CA5-8E45-B338-DB095586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Abstraction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3758-42E5-5C44-A122-2F0077C8B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doesn’t matter if we implement the stack or queue using an array or linked list</a:t>
            </a:r>
          </a:p>
          <a:p>
            <a:r>
              <a:rPr lang="en-US" dirty="0"/>
              <a:t>In object-oriented programming an Abstract Data Type (ADT) is considered without regard to its implementation</a:t>
            </a:r>
          </a:p>
          <a:p>
            <a:r>
              <a:rPr lang="en-US" dirty="0"/>
              <a:t>We only want to know how to use the methods, not how they carry out their tasks</a:t>
            </a:r>
          </a:p>
          <a:p>
            <a:r>
              <a:rPr lang="en-US" dirty="0"/>
              <a:t>The ADT specification is called the </a:t>
            </a:r>
            <a:r>
              <a:rPr lang="en-US" b="1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(e.g. in a stack these would be </a:t>
            </a:r>
            <a:r>
              <a:rPr lang="en-US" b="1" dirty="0">
                <a:solidFill>
                  <a:srgbClr val="FF0000"/>
                </a:solidFill>
              </a:rPr>
              <a:t>push( )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pop( )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E610-7E19-F04C-B0B4-8E38F43A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4640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5BA3-43A6-9E4C-91B6-69B34E37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Stack with a Singly Linked List</a:t>
            </a:r>
            <a:endParaRPr lang="en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0BD60F-C8EB-DA45-9575-FDD0DD28D4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implement a stack with a singly linked list</a:t>
                </a:r>
              </a:p>
              <a:p>
                <a:r>
                  <a:rPr lang="en-US" dirty="0"/>
                  <a:t>The top element is stored at the first node of the list</a:t>
                </a:r>
              </a:p>
              <a:p>
                <a:r>
                  <a:rPr lang="en-US" dirty="0"/>
                  <a:t>The space used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and each operation of the Stack ADT takes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 </m:t>
                    </m:r>
                  </m:oMath>
                </a14:m>
                <a:r>
                  <a:rPr lang="en-US" dirty="0"/>
                  <a:t>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0BD60F-C8EB-DA45-9575-FDD0DD28D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1E392-B39C-354E-AFEC-1F509346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41227E-32FE-0146-81CF-9E01142243B1}"/>
              </a:ext>
            </a:extLst>
          </p:cNvPr>
          <p:cNvSpPr/>
          <p:nvPr/>
        </p:nvSpPr>
        <p:spPr>
          <a:xfrm>
            <a:off x="25305" y="4487677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top</a:t>
            </a:r>
            <a:endParaRPr lang="en-TW" sz="2800" b="1" dirty="0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C5A497FE-11F6-8E48-BB97-A8BAB639BF54}"/>
              </a:ext>
            </a:extLst>
          </p:cNvPr>
          <p:cNvSpPr/>
          <p:nvPr/>
        </p:nvSpPr>
        <p:spPr>
          <a:xfrm>
            <a:off x="1321974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7B22FB25-40AC-9B4F-95FB-72398F0C8E31}"/>
              </a:ext>
            </a:extLst>
          </p:cNvPr>
          <p:cNvSpPr/>
          <p:nvPr/>
        </p:nvSpPr>
        <p:spPr>
          <a:xfrm>
            <a:off x="1886167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FB193488-526C-E246-86CC-5B978C046424}"/>
              </a:ext>
            </a:extLst>
          </p:cNvPr>
          <p:cNvSpPr/>
          <p:nvPr/>
        </p:nvSpPr>
        <p:spPr>
          <a:xfrm rot="5400000">
            <a:off x="2593751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BD235C5E-9925-0249-A89A-5472F38461CF}"/>
              </a:ext>
            </a:extLst>
          </p:cNvPr>
          <p:cNvSpPr/>
          <p:nvPr/>
        </p:nvSpPr>
        <p:spPr>
          <a:xfrm>
            <a:off x="3129373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F48FA067-7F3C-084D-ABF2-1344F5C538EF}"/>
              </a:ext>
            </a:extLst>
          </p:cNvPr>
          <p:cNvSpPr/>
          <p:nvPr/>
        </p:nvSpPr>
        <p:spPr>
          <a:xfrm>
            <a:off x="3693566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D2D21750-CAA6-C44A-A378-7304BDAFD824}"/>
              </a:ext>
            </a:extLst>
          </p:cNvPr>
          <p:cNvSpPr/>
          <p:nvPr/>
        </p:nvSpPr>
        <p:spPr>
          <a:xfrm rot="5400000">
            <a:off x="4401150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76507181-BF0B-CE4B-9FC4-6D0809C13A37}"/>
              </a:ext>
            </a:extLst>
          </p:cNvPr>
          <p:cNvSpPr/>
          <p:nvPr/>
        </p:nvSpPr>
        <p:spPr>
          <a:xfrm>
            <a:off x="4920463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DB503F63-D195-9B41-8A15-ECC3BF0C49AC}"/>
              </a:ext>
            </a:extLst>
          </p:cNvPr>
          <p:cNvSpPr/>
          <p:nvPr/>
        </p:nvSpPr>
        <p:spPr>
          <a:xfrm>
            <a:off x="5484656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57666C25-4D07-9641-9FE7-F300D9292719}"/>
              </a:ext>
            </a:extLst>
          </p:cNvPr>
          <p:cNvSpPr/>
          <p:nvPr/>
        </p:nvSpPr>
        <p:spPr>
          <a:xfrm rot="5400000">
            <a:off x="6192240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2DE0BBCA-2259-3546-BF54-125BCDA17523}"/>
              </a:ext>
            </a:extLst>
          </p:cNvPr>
          <p:cNvSpPr/>
          <p:nvPr/>
        </p:nvSpPr>
        <p:spPr>
          <a:xfrm>
            <a:off x="6727862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2E0CAD4F-15C0-F64F-B7F6-9EF4E624C733}"/>
              </a:ext>
            </a:extLst>
          </p:cNvPr>
          <p:cNvSpPr/>
          <p:nvPr/>
        </p:nvSpPr>
        <p:spPr>
          <a:xfrm>
            <a:off x="7292055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BBD0D29A-6088-EF4F-8E35-AE87C0780B38}"/>
              </a:ext>
            </a:extLst>
          </p:cNvPr>
          <p:cNvSpPr/>
          <p:nvPr/>
        </p:nvSpPr>
        <p:spPr>
          <a:xfrm rot="5400000">
            <a:off x="7999639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9004A4D-CAD4-F94E-9B27-0F589A26FA9A}"/>
              </a:ext>
            </a:extLst>
          </p:cNvPr>
          <p:cNvCxnSpPr>
            <a:cxnSpLocks/>
          </p:cNvCxnSpPr>
          <p:nvPr/>
        </p:nvCxnSpPr>
        <p:spPr>
          <a:xfrm>
            <a:off x="1602191" y="4791203"/>
            <a:ext cx="0" cy="74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9EE1C17-A16A-3948-A6CC-353A2BFE7945}"/>
              </a:ext>
            </a:extLst>
          </p:cNvPr>
          <p:cNvCxnSpPr>
            <a:cxnSpLocks/>
          </p:cNvCxnSpPr>
          <p:nvPr/>
        </p:nvCxnSpPr>
        <p:spPr>
          <a:xfrm>
            <a:off x="3389078" y="4791203"/>
            <a:ext cx="0" cy="74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2F932AD-A8A3-3840-97CB-6CE7880D360A}"/>
              </a:ext>
            </a:extLst>
          </p:cNvPr>
          <p:cNvCxnSpPr>
            <a:cxnSpLocks/>
          </p:cNvCxnSpPr>
          <p:nvPr/>
        </p:nvCxnSpPr>
        <p:spPr>
          <a:xfrm>
            <a:off x="5159263" y="4792072"/>
            <a:ext cx="0" cy="74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4988DF-5B2C-5A42-A1EA-99C03875B282}"/>
              </a:ext>
            </a:extLst>
          </p:cNvPr>
          <p:cNvCxnSpPr>
            <a:cxnSpLocks/>
          </p:cNvCxnSpPr>
          <p:nvPr/>
        </p:nvCxnSpPr>
        <p:spPr>
          <a:xfrm flipH="1">
            <a:off x="6945478" y="4791203"/>
            <a:ext cx="7416" cy="74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6F55F3FA-F6D4-4C40-980E-622DA7DC5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t="17627" r="44129" b="69223"/>
          <a:stretch/>
        </p:blipFill>
        <p:spPr bwMode="auto">
          <a:xfrm>
            <a:off x="1129355" y="5623734"/>
            <a:ext cx="1096318" cy="9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A96A0FC8-3ACD-3941-94DA-B24C62F9F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66529" r="48130" b="19797"/>
          <a:stretch/>
        </p:blipFill>
        <p:spPr bwMode="auto">
          <a:xfrm>
            <a:off x="2892511" y="5587771"/>
            <a:ext cx="993134" cy="93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F5D60B70-028F-F847-B110-3BEFDB72F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3" b="86325"/>
          <a:stretch/>
        </p:blipFill>
        <p:spPr bwMode="auto">
          <a:xfrm>
            <a:off x="4650774" y="5544332"/>
            <a:ext cx="1016977" cy="93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86B9ABDA-7C95-614F-B797-EF677BE71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83231" r="48703" b="3620"/>
          <a:stretch/>
        </p:blipFill>
        <p:spPr bwMode="auto">
          <a:xfrm>
            <a:off x="6444405" y="5623734"/>
            <a:ext cx="1016977" cy="9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B7A13E0-CFAB-9E4A-BDEE-F2BC0D011B7F}"/>
              </a:ext>
            </a:extLst>
          </p:cNvPr>
          <p:cNvSpPr/>
          <p:nvPr/>
        </p:nvSpPr>
        <p:spPr>
          <a:xfrm>
            <a:off x="1067270" y="5564058"/>
            <a:ext cx="7621903" cy="974855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CA2716-5034-704B-803B-00B100E3DD83}"/>
              </a:ext>
            </a:extLst>
          </p:cNvPr>
          <p:cNvSpPr/>
          <p:nvPr/>
        </p:nvSpPr>
        <p:spPr>
          <a:xfrm>
            <a:off x="7327379" y="6046115"/>
            <a:ext cx="136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elements</a:t>
            </a:r>
            <a:endParaRPr lang="en-TW" sz="2400" b="1" dirty="0">
              <a:solidFill>
                <a:srgbClr val="7030A0"/>
              </a:solidFill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B62FE533-9FA4-2A4B-99A2-29795A21E25E}"/>
              </a:ext>
            </a:extLst>
          </p:cNvPr>
          <p:cNvSpPr/>
          <p:nvPr/>
        </p:nvSpPr>
        <p:spPr>
          <a:xfrm>
            <a:off x="1067270" y="3887018"/>
            <a:ext cx="7136279" cy="1286117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424C9D-8B6F-3B4A-9F17-4D2084000C45}"/>
              </a:ext>
            </a:extLst>
          </p:cNvPr>
          <p:cNvSpPr/>
          <p:nvPr/>
        </p:nvSpPr>
        <p:spPr>
          <a:xfrm>
            <a:off x="1129355" y="3887018"/>
            <a:ext cx="768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links</a:t>
            </a:r>
            <a:endParaRPr lang="en-TW" sz="2400" b="1" dirty="0">
              <a:solidFill>
                <a:srgbClr val="7030A0"/>
              </a:solidFill>
            </a:endParaRPr>
          </a:p>
        </p:txBody>
      </p:sp>
      <p:sp>
        <p:nvSpPr>
          <p:cNvPr id="83" name="Up Arrow 82">
            <a:extLst>
              <a:ext uri="{FF2B5EF4-FFF2-40B4-BE49-F238E27FC236}">
                <a16:creationId xmlns:a16="http://schemas.microsoft.com/office/drawing/2014/main" id="{FE999B3D-E357-1549-B4E3-8489025AE9E2}"/>
              </a:ext>
            </a:extLst>
          </p:cNvPr>
          <p:cNvSpPr/>
          <p:nvPr/>
        </p:nvSpPr>
        <p:spPr>
          <a:xfrm rot="5400000">
            <a:off x="791415" y="449158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E5DA9D-4B56-684A-9474-002E933B8F91}"/>
                  </a:ext>
                </a:extLst>
              </p:cNvPr>
              <p:cNvSpPr/>
              <p:nvPr/>
            </p:nvSpPr>
            <p:spPr>
              <a:xfrm>
                <a:off x="8506655" y="4509893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0E5DA9D-4B56-684A-9474-002E933B8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655" y="4509893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 l="-100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1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F2791D6-C9C4-6442-A484-4ACEA95A8D9D}"/>
              </a:ext>
            </a:extLst>
          </p:cNvPr>
          <p:cNvSpPr/>
          <p:nvPr/>
        </p:nvSpPr>
        <p:spPr>
          <a:xfrm>
            <a:off x="1067270" y="3887018"/>
            <a:ext cx="7136279" cy="1286117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666DC-CF33-9A48-833C-9A9AB640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Queue with a Singly Linked List</a:t>
            </a:r>
            <a:endParaRPr lang="en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B7409-F8C7-DC41-A5C1-5012DDECA4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implement a queue with a double ended linked list</a:t>
                </a:r>
              </a:p>
              <a:p>
                <a:pPr lvl="1"/>
                <a:r>
                  <a:rPr lang="en-US" dirty="0"/>
                  <a:t>The front element is stored at the first node</a:t>
                </a:r>
              </a:p>
              <a:p>
                <a:pPr lvl="1"/>
                <a:r>
                  <a:rPr lang="en-US" dirty="0"/>
                  <a:t>The rear element is stored at the last node</a:t>
                </a:r>
              </a:p>
              <a:p>
                <a:r>
                  <a:rPr lang="en-US" dirty="0"/>
                  <a:t>The space used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and each operation of the Queue ADT takes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B7409-F8C7-DC41-A5C1-5012DDECA4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B032C-6429-5945-A3F1-4AE10437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8F41B37-4795-4C49-83AE-06A1222B2FF8}"/>
              </a:ext>
            </a:extLst>
          </p:cNvPr>
          <p:cNvSpPr/>
          <p:nvPr/>
        </p:nvSpPr>
        <p:spPr>
          <a:xfrm>
            <a:off x="1321974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4651CCB-CB16-5241-94BE-971EA1390F89}"/>
              </a:ext>
            </a:extLst>
          </p:cNvPr>
          <p:cNvSpPr/>
          <p:nvPr/>
        </p:nvSpPr>
        <p:spPr>
          <a:xfrm>
            <a:off x="1886167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13BF6C5-DB8B-AA42-9C07-307265BFFF02}"/>
              </a:ext>
            </a:extLst>
          </p:cNvPr>
          <p:cNvSpPr/>
          <p:nvPr/>
        </p:nvSpPr>
        <p:spPr>
          <a:xfrm rot="5400000">
            <a:off x="2593751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0472CC5-6D8A-F644-BBA2-F123A2853F3E}"/>
              </a:ext>
            </a:extLst>
          </p:cNvPr>
          <p:cNvSpPr/>
          <p:nvPr/>
        </p:nvSpPr>
        <p:spPr>
          <a:xfrm>
            <a:off x="3129373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D071C4-DC81-244C-BFE2-52BBEBD0FCC7}"/>
              </a:ext>
            </a:extLst>
          </p:cNvPr>
          <p:cNvSpPr/>
          <p:nvPr/>
        </p:nvSpPr>
        <p:spPr>
          <a:xfrm>
            <a:off x="3693566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AF728C2D-A2DB-4A49-9737-0C797282DA6E}"/>
              </a:ext>
            </a:extLst>
          </p:cNvPr>
          <p:cNvSpPr/>
          <p:nvPr/>
        </p:nvSpPr>
        <p:spPr>
          <a:xfrm rot="5400000">
            <a:off x="4401150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B134D93-A335-3C49-AA33-06BD492AFA50}"/>
              </a:ext>
            </a:extLst>
          </p:cNvPr>
          <p:cNvSpPr/>
          <p:nvPr/>
        </p:nvSpPr>
        <p:spPr>
          <a:xfrm>
            <a:off x="4920463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58764EB-3EFA-5740-83EF-2EF7C72C315F}"/>
              </a:ext>
            </a:extLst>
          </p:cNvPr>
          <p:cNvSpPr/>
          <p:nvPr/>
        </p:nvSpPr>
        <p:spPr>
          <a:xfrm>
            <a:off x="5484656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6D9AB6F1-4DA0-A94B-8C14-72D084045121}"/>
              </a:ext>
            </a:extLst>
          </p:cNvPr>
          <p:cNvSpPr/>
          <p:nvPr/>
        </p:nvSpPr>
        <p:spPr>
          <a:xfrm rot="5400000">
            <a:off x="6192240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A7C10782-33E4-FA43-B753-432E1DAAEBF5}"/>
              </a:ext>
            </a:extLst>
          </p:cNvPr>
          <p:cNvSpPr/>
          <p:nvPr/>
        </p:nvSpPr>
        <p:spPr>
          <a:xfrm>
            <a:off x="6727862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9D7022D-CCC3-B94C-B1BA-041D16139704}"/>
              </a:ext>
            </a:extLst>
          </p:cNvPr>
          <p:cNvSpPr/>
          <p:nvPr/>
        </p:nvSpPr>
        <p:spPr>
          <a:xfrm>
            <a:off x="7292055" y="44441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8E14AA04-3AE8-3D42-B4ED-E3EBF825C78A}"/>
              </a:ext>
            </a:extLst>
          </p:cNvPr>
          <p:cNvSpPr/>
          <p:nvPr/>
        </p:nvSpPr>
        <p:spPr>
          <a:xfrm rot="5400000">
            <a:off x="7999639" y="4461432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7600FB-B871-D64B-B73B-CA493924CDBF}"/>
              </a:ext>
            </a:extLst>
          </p:cNvPr>
          <p:cNvCxnSpPr>
            <a:cxnSpLocks/>
          </p:cNvCxnSpPr>
          <p:nvPr/>
        </p:nvCxnSpPr>
        <p:spPr>
          <a:xfrm>
            <a:off x="1602191" y="4791203"/>
            <a:ext cx="0" cy="74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CC383B-70AB-8848-B87D-52540F5F6E24}"/>
              </a:ext>
            </a:extLst>
          </p:cNvPr>
          <p:cNvCxnSpPr>
            <a:cxnSpLocks/>
          </p:cNvCxnSpPr>
          <p:nvPr/>
        </p:nvCxnSpPr>
        <p:spPr>
          <a:xfrm>
            <a:off x="3389078" y="4791203"/>
            <a:ext cx="0" cy="74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712C20-47EF-C647-895E-D8DA1BA5C44A}"/>
              </a:ext>
            </a:extLst>
          </p:cNvPr>
          <p:cNvCxnSpPr>
            <a:cxnSpLocks/>
          </p:cNvCxnSpPr>
          <p:nvPr/>
        </p:nvCxnSpPr>
        <p:spPr>
          <a:xfrm>
            <a:off x="5159263" y="4792072"/>
            <a:ext cx="0" cy="74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854DA7-CD45-AD40-9D6F-D7764B3B17A9}"/>
              </a:ext>
            </a:extLst>
          </p:cNvPr>
          <p:cNvCxnSpPr>
            <a:cxnSpLocks/>
          </p:cNvCxnSpPr>
          <p:nvPr/>
        </p:nvCxnSpPr>
        <p:spPr>
          <a:xfrm flipH="1">
            <a:off x="6945478" y="4791203"/>
            <a:ext cx="7416" cy="745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DD5FB001-38AF-054B-AE2B-80B63628C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t="17627" r="44129" b="69223"/>
          <a:stretch/>
        </p:blipFill>
        <p:spPr bwMode="auto">
          <a:xfrm>
            <a:off x="1129355" y="5623734"/>
            <a:ext cx="1096318" cy="9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0A907773-1D22-6648-B0E9-809103588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66529" r="48130" b="19797"/>
          <a:stretch/>
        </p:blipFill>
        <p:spPr bwMode="auto">
          <a:xfrm>
            <a:off x="2892511" y="5587771"/>
            <a:ext cx="993134" cy="93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1E6FE1D-EBB3-4D41-AA0F-F1C82AF2D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3" b="86325"/>
          <a:stretch/>
        </p:blipFill>
        <p:spPr bwMode="auto">
          <a:xfrm>
            <a:off x="4650774" y="5544332"/>
            <a:ext cx="1016977" cy="93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9DF02641-FA53-E240-A9D9-1BEC28AFA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t="83231" r="48703" b="3620"/>
          <a:stretch/>
        </p:blipFill>
        <p:spPr bwMode="auto">
          <a:xfrm>
            <a:off x="6444405" y="5623734"/>
            <a:ext cx="1016977" cy="9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B8C55BC-F7AE-FA43-85BF-95C79CCB95AD}"/>
              </a:ext>
            </a:extLst>
          </p:cNvPr>
          <p:cNvSpPr/>
          <p:nvPr/>
        </p:nvSpPr>
        <p:spPr>
          <a:xfrm>
            <a:off x="1067270" y="5564058"/>
            <a:ext cx="7621903" cy="974855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97E5FF-C1F7-B840-B8FB-7512AF234BE2}"/>
              </a:ext>
            </a:extLst>
          </p:cNvPr>
          <p:cNvSpPr/>
          <p:nvPr/>
        </p:nvSpPr>
        <p:spPr>
          <a:xfrm>
            <a:off x="7327379" y="6046115"/>
            <a:ext cx="136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elements</a:t>
            </a:r>
            <a:endParaRPr lang="en-TW" sz="2400" b="1" dirty="0">
              <a:solidFill>
                <a:srgbClr val="7030A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04810-9C87-A341-A6E7-F5A1337CF73C}"/>
              </a:ext>
            </a:extLst>
          </p:cNvPr>
          <p:cNvSpPr/>
          <p:nvPr/>
        </p:nvSpPr>
        <p:spPr>
          <a:xfrm>
            <a:off x="1129355" y="3887018"/>
            <a:ext cx="768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links</a:t>
            </a:r>
            <a:endParaRPr lang="en-TW" sz="2400" b="1" dirty="0">
              <a:solidFill>
                <a:srgbClr val="7030A0"/>
              </a:solidFill>
            </a:endParaRP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5DEF2D8B-AECB-9940-B3A0-6B8E39A10252}"/>
              </a:ext>
            </a:extLst>
          </p:cNvPr>
          <p:cNvSpPr/>
          <p:nvPr/>
        </p:nvSpPr>
        <p:spPr>
          <a:xfrm rot="5400000">
            <a:off x="791415" y="449158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1F939C-ED8D-4147-9404-9545B8B4EF09}"/>
              </a:ext>
            </a:extLst>
          </p:cNvPr>
          <p:cNvSpPr/>
          <p:nvPr/>
        </p:nvSpPr>
        <p:spPr>
          <a:xfrm>
            <a:off x="27405" y="4191437"/>
            <a:ext cx="928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front</a:t>
            </a:r>
            <a:endParaRPr lang="en-TW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0AB8F32-AD73-F244-9526-3577F7CBA342}"/>
                  </a:ext>
                </a:extLst>
              </p:cNvPr>
              <p:cNvSpPr/>
              <p:nvPr/>
            </p:nvSpPr>
            <p:spPr>
              <a:xfrm>
                <a:off x="8506655" y="4509893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0AB8F32-AD73-F244-9526-3577F7CBA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655" y="4509893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 l="-100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Up Arrow 49">
            <a:extLst>
              <a:ext uri="{FF2B5EF4-FFF2-40B4-BE49-F238E27FC236}">
                <a16:creationId xmlns:a16="http://schemas.microsoft.com/office/drawing/2014/main" id="{407594ED-4FFB-0D4F-8708-E770EB13B9A6}"/>
              </a:ext>
            </a:extLst>
          </p:cNvPr>
          <p:cNvSpPr/>
          <p:nvPr/>
        </p:nvSpPr>
        <p:spPr>
          <a:xfrm rot="10800000">
            <a:off x="6852668" y="3725017"/>
            <a:ext cx="439387" cy="788625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90F872-6414-914C-A0A0-134293284853}"/>
              </a:ext>
            </a:extLst>
          </p:cNvPr>
          <p:cNvSpPr/>
          <p:nvPr/>
        </p:nvSpPr>
        <p:spPr>
          <a:xfrm>
            <a:off x="6607971" y="3276983"/>
            <a:ext cx="796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rear</a:t>
            </a:r>
            <a:endParaRPr lang="en-TW" sz="2800" b="1" dirty="0"/>
          </a:p>
        </p:txBody>
      </p:sp>
    </p:spTree>
    <p:extLst>
      <p:ext uri="{BB962C8B-B14F-4D97-AF65-F5344CB8AC3E}">
        <p14:creationId xmlns:p14="http://schemas.microsoft.com/office/powerpoint/2010/main" val="1322396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29BC-82F3-6841-9600-FA5B398C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Sorted Lists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FDCA-21FD-BF46-9982-A0B50D0A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priority queue – this required the items to be sorted</a:t>
            </a:r>
          </a:p>
          <a:p>
            <a:r>
              <a:rPr lang="en-US" dirty="0"/>
              <a:t>In order to keep a linked list sorted, we have to insert at particular locations</a:t>
            </a:r>
          </a:p>
          <a:p>
            <a:r>
              <a:rPr lang="en-US" dirty="0"/>
              <a:t>Only way to find the correct location is to search through the list – can’t use binary search</a:t>
            </a:r>
          </a:p>
          <a:p>
            <a:r>
              <a:rPr lang="en-US" dirty="0"/>
              <a:t>When you find the correct location (i.e. when you find a value bigger than the one you want to insert) update the pointers of the relevant links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2EF39-E686-704F-BCB7-120FAECC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03338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C4BA-4863-6D40-AE33-2985257A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CE2C-09D4-DF4D-9D0C-5AC4B752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finding the correct location for the item we must update the pointers</a:t>
            </a:r>
          </a:p>
          <a:p>
            <a:pPr lvl="1"/>
            <a:r>
              <a:rPr lang="en-US" sz="2800" dirty="0"/>
              <a:t>The new element must be set to point to the next element in the linked list</a:t>
            </a:r>
          </a:p>
          <a:p>
            <a:pPr lvl="1"/>
            <a:r>
              <a:rPr lang="en-US" sz="2800" dirty="0"/>
              <a:t>The previous element must be updated to point to the new element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47120-3C26-1E46-AE2B-5721CD53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5327179-E041-9646-84D7-9CC92C626F76}"/>
              </a:ext>
            </a:extLst>
          </p:cNvPr>
          <p:cNvSpPr/>
          <p:nvPr/>
        </p:nvSpPr>
        <p:spPr>
          <a:xfrm>
            <a:off x="241662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C609BCE-6F39-FC43-A8C8-11B02F35224D}"/>
              </a:ext>
            </a:extLst>
          </p:cNvPr>
          <p:cNvSpPr/>
          <p:nvPr/>
        </p:nvSpPr>
        <p:spPr>
          <a:xfrm>
            <a:off x="805855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AAEB9C8-6B3C-9745-81F7-51B70B592194}"/>
              </a:ext>
            </a:extLst>
          </p:cNvPr>
          <p:cNvSpPr/>
          <p:nvPr/>
        </p:nvSpPr>
        <p:spPr>
          <a:xfrm>
            <a:off x="1994634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C2289CB-8BF8-CE49-BF47-742A03003742}"/>
              </a:ext>
            </a:extLst>
          </p:cNvPr>
          <p:cNvSpPr/>
          <p:nvPr/>
        </p:nvSpPr>
        <p:spPr>
          <a:xfrm>
            <a:off x="2558827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8C1AA33-6954-E44F-811A-0E73150782CD}"/>
              </a:ext>
            </a:extLst>
          </p:cNvPr>
          <p:cNvSpPr/>
          <p:nvPr/>
        </p:nvSpPr>
        <p:spPr>
          <a:xfrm>
            <a:off x="3785724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CDBA4BE0-A92E-FC42-BBB7-3E1E55CD34F3}"/>
              </a:ext>
            </a:extLst>
          </p:cNvPr>
          <p:cNvSpPr/>
          <p:nvPr/>
        </p:nvSpPr>
        <p:spPr>
          <a:xfrm>
            <a:off x="4349917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B599DE2-F7C1-9A40-A640-66374C2595A3}"/>
              </a:ext>
            </a:extLst>
          </p:cNvPr>
          <p:cNvSpPr/>
          <p:nvPr/>
        </p:nvSpPr>
        <p:spPr>
          <a:xfrm rot="5400000">
            <a:off x="5057501" y="4298255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649FB4A-3348-A04D-AFDC-23FD5C8B3AA6}"/>
              </a:ext>
            </a:extLst>
          </p:cNvPr>
          <p:cNvSpPr/>
          <p:nvPr/>
        </p:nvSpPr>
        <p:spPr>
          <a:xfrm>
            <a:off x="5593123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894CF4E-9261-AC46-9973-0259F5B0FD9E}"/>
              </a:ext>
            </a:extLst>
          </p:cNvPr>
          <p:cNvSpPr/>
          <p:nvPr/>
        </p:nvSpPr>
        <p:spPr>
          <a:xfrm>
            <a:off x="6157316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5B0FFC8-D693-5241-90C5-8FE01A748B81}"/>
              </a:ext>
            </a:extLst>
          </p:cNvPr>
          <p:cNvSpPr/>
          <p:nvPr/>
        </p:nvSpPr>
        <p:spPr>
          <a:xfrm rot="5400000">
            <a:off x="6864900" y="4298255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F44EE0DF-45BC-C843-A0E5-5A7D699C49DF}"/>
                  </a:ext>
                </a:extLst>
              </p:cNvPr>
              <p:cNvSpPr/>
              <p:nvPr/>
            </p:nvSpPr>
            <p:spPr>
              <a:xfrm>
                <a:off x="7387387" y="4280940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F44EE0DF-45BC-C843-A0E5-5A7D699C4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387" y="4280940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be 16">
            <a:extLst>
              <a:ext uri="{FF2B5EF4-FFF2-40B4-BE49-F238E27FC236}">
                <a16:creationId xmlns:a16="http://schemas.microsoft.com/office/drawing/2014/main" id="{E9366EBE-0580-4B44-8E82-5AF43A07EA89}"/>
              </a:ext>
            </a:extLst>
          </p:cNvPr>
          <p:cNvSpPr/>
          <p:nvPr/>
        </p:nvSpPr>
        <p:spPr>
          <a:xfrm>
            <a:off x="7951580" y="428094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22568A-1C31-394E-BBEB-93D165220D1D}"/>
              </a:ext>
            </a:extLst>
          </p:cNvPr>
          <p:cNvSpPr/>
          <p:nvPr/>
        </p:nvSpPr>
        <p:spPr>
          <a:xfrm>
            <a:off x="5940044" y="337876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853606F-0C70-3D49-9FBE-6885245C37B2}"/>
              </a:ext>
            </a:extLst>
          </p:cNvPr>
          <p:cNvSpPr/>
          <p:nvPr/>
        </p:nvSpPr>
        <p:spPr>
          <a:xfrm>
            <a:off x="6504237" y="337876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FD7FF-77B9-EB41-8390-7E7638C34829}"/>
              </a:ext>
            </a:extLst>
          </p:cNvPr>
          <p:cNvSpPr/>
          <p:nvPr/>
        </p:nvSpPr>
        <p:spPr>
          <a:xfrm>
            <a:off x="4432517" y="3376431"/>
            <a:ext cx="1245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insert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FEA03B7E-59C8-3E4A-8F56-799BB4C4D3A2}"/>
              </a:ext>
            </a:extLst>
          </p:cNvPr>
          <p:cNvSpPr/>
          <p:nvPr/>
        </p:nvSpPr>
        <p:spPr>
          <a:xfrm rot="13175166">
            <a:off x="5314814" y="3612948"/>
            <a:ext cx="439387" cy="7062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521C77-EB02-2D4C-90F8-0952F7FA0294}"/>
              </a:ext>
            </a:extLst>
          </p:cNvPr>
          <p:cNvCxnSpPr/>
          <p:nvPr/>
        </p:nvCxnSpPr>
        <p:spPr>
          <a:xfrm>
            <a:off x="124917" y="5104564"/>
            <a:ext cx="85272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be 29">
            <a:extLst>
              <a:ext uri="{FF2B5EF4-FFF2-40B4-BE49-F238E27FC236}">
                <a16:creationId xmlns:a16="http://schemas.microsoft.com/office/drawing/2014/main" id="{CAD0836E-1036-DA48-902F-1C63F7809B7C}"/>
              </a:ext>
            </a:extLst>
          </p:cNvPr>
          <p:cNvSpPr/>
          <p:nvPr/>
        </p:nvSpPr>
        <p:spPr>
          <a:xfrm>
            <a:off x="3775180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Tom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8A1BA90-0B49-7A4D-B852-6564E459642E}"/>
              </a:ext>
            </a:extLst>
          </p:cNvPr>
          <p:cNvSpPr/>
          <p:nvPr/>
        </p:nvSpPr>
        <p:spPr>
          <a:xfrm>
            <a:off x="4339373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6FA2DBC4-13BD-9346-828B-4DAB28D22D96}"/>
              </a:ext>
            </a:extLst>
          </p:cNvPr>
          <p:cNvSpPr/>
          <p:nvPr/>
        </p:nvSpPr>
        <p:spPr>
          <a:xfrm>
            <a:off x="5582579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Kid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F61D14FF-A483-E94F-A410-B2335063C45E}"/>
              </a:ext>
            </a:extLst>
          </p:cNvPr>
          <p:cNvSpPr/>
          <p:nvPr/>
        </p:nvSpPr>
        <p:spPr>
          <a:xfrm>
            <a:off x="6146772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43EEA572-772C-5D4D-8E7F-A104292C70C5}"/>
              </a:ext>
            </a:extLst>
          </p:cNvPr>
          <p:cNvSpPr/>
          <p:nvPr/>
        </p:nvSpPr>
        <p:spPr>
          <a:xfrm rot="5400000">
            <a:off x="6854356" y="6163068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3C3912C5-6858-B345-BCA5-707CA3A27B15}"/>
                  </a:ext>
                </a:extLst>
              </p:cNvPr>
              <p:cNvSpPr/>
              <p:nvPr/>
            </p:nvSpPr>
            <p:spPr>
              <a:xfrm>
                <a:off x="7376843" y="6145753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3C3912C5-6858-B345-BCA5-707CA3A27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843" y="6145753"/>
                <a:ext cx="711081" cy="633867"/>
              </a:xfrm>
              <a:prstGeom prst="cube">
                <a:avLst/>
              </a:prstGeom>
              <a:blipFill>
                <a:blip r:embed="rId3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be 35">
            <a:extLst>
              <a:ext uri="{FF2B5EF4-FFF2-40B4-BE49-F238E27FC236}">
                <a16:creationId xmlns:a16="http://schemas.microsoft.com/office/drawing/2014/main" id="{EF15B31F-BA91-4644-8913-5398473C6238}"/>
              </a:ext>
            </a:extLst>
          </p:cNvPr>
          <p:cNvSpPr/>
          <p:nvPr/>
        </p:nvSpPr>
        <p:spPr>
          <a:xfrm>
            <a:off x="7941036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03405A52-6F27-394E-876B-14BC2A63BFC2}"/>
              </a:ext>
            </a:extLst>
          </p:cNvPr>
          <p:cNvSpPr/>
          <p:nvPr/>
        </p:nvSpPr>
        <p:spPr>
          <a:xfrm>
            <a:off x="4991852" y="522284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Jojo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E087B826-6047-4F46-98F4-12AC73A20CAF}"/>
              </a:ext>
            </a:extLst>
          </p:cNvPr>
          <p:cNvSpPr/>
          <p:nvPr/>
        </p:nvSpPr>
        <p:spPr>
          <a:xfrm>
            <a:off x="5556045" y="522284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951747E4-DFEC-2D4A-A8FC-B1817BDAE14E}"/>
              </a:ext>
            </a:extLst>
          </p:cNvPr>
          <p:cNvSpPr/>
          <p:nvPr/>
        </p:nvSpPr>
        <p:spPr>
          <a:xfrm rot="10800000">
            <a:off x="5674497" y="5732615"/>
            <a:ext cx="439387" cy="501696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9E24F163-D406-284E-B1F8-7EA145347830}"/>
              </a:ext>
            </a:extLst>
          </p:cNvPr>
          <p:cNvSpPr/>
          <p:nvPr/>
        </p:nvSpPr>
        <p:spPr>
          <a:xfrm rot="1537661">
            <a:off x="4914443" y="5859812"/>
            <a:ext cx="439387" cy="620593"/>
          </a:xfrm>
          <a:prstGeom prst="upArrow">
            <a:avLst/>
          </a:prstGeom>
          <a:ln w="28575"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6735E98C-2830-8147-960F-68B5DBC1FDA0}"/>
              </a:ext>
            </a:extLst>
          </p:cNvPr>
          <p:cNvSpPr/>
          <p:nvPr/>
        </p:nvSpPr>
        <p:spPr>
          <a:xfrm rot="5400000">
            <a:off x="1472147" y="429825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BC19D252-2744-7340-B6F0-6CC198C90FFA}"/>
              </a:ext>
            </a:extLst>
          </p:cNvPr>
          <p:cNvSpPr/>
          <p:nvPr/>
        </p:nvSpPr>
        <p:spPr>
          <a:xfrm rot="5400000">
            <a:off x="3257839" y="4337036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1AEA32CA-0FD4-B840-A6B3-B16CB5D7FACD}"/>
              </a:ext>
            </a:extLst>
          </p:cNvPr>
          <p:cNvSpPr/>
          <p:nvPr/>
        </p:nvSpPr>
        <p:spPr>
          <a:xfrm>
            <a:off x="210714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4CEA806E-8CEB-DF49-897D-B04547DEB691}"/>
              </a:ext>
            </a:extLst>
          </p:cNvPr>
          <p:cNvSpPr/>
          <p:nvPr/>
        </p:nvSpPr>
        <p:spPr>
          <a:xfrm>
            <a:off x="774907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3FE11DA6-4DAF-2249-8232-4C023038C01F}"/>
              </a:ext>
            </a:extLst>
          </p:cNvPr>
          <p:cNvSpPr/>
          <p:nvPr/>
        </p:nvSpPr>
        <p:spPr>
          <a:xfrm>
            <a:off x="1963686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Dad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AAB151AC-188C-494D-A685-AA72B7256E87}"/>
              </a:ext>
            </a:extLst>
          </p:cNvPr>
          <p:cNvSpPr/>
          <p:nvPr/>
        </p:nvSpPr>
        <p:spPr>
          <a:xfrm>
            <a:off x="2527879" y="61457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0E517DF2-D79C-DD4A-BCC0-4DC670A12B4F}"/>
              </a:ext>
            </a:extLst>
          </p:cNvPr>
          <p:cNvSpPr/>
          <p:nvPr/>
        </p:nvSpPr>
        <p:spPr>
          <a:xfrm rot="5400000">
            <a:off x="1441199" y="616306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0E93D4C8-1C1F-204E-A058-1E905AF0D143}"/>
              </a:ext>
            </a:extLst>
          </p:cNvPr>
          <p:cNvSpPr/>
          <p:nvPr/>
        </p:nvSpPr>
        <p:spPr>
          <a:xfrm rot="5400000">
            <a:off x="3226891" y="6201849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188767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BEDF-1050-0A44-88B1-523462E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Linked List</a:t>
            </a:r>
            <a:endParaRPr lang="en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79048A-7ED3-B348-817C-46319788C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linked list is an abstract data structure consisting of a sequence of links</a:t>
                </a:r>
              </a:p>
              <a:p>
                <a:r>
                  <a:rPr lang="en-US" dirty="0"/>
                  <a:t>Each link (also called a node) stores</a:t>
                </a:r>
              </a:p>
              <a:p>
                <a:pPr lvl="1"/>
                <a:r>
                  <a:rPr lang="en-US" sz="2800" dirty="0"/>
                  <a:t>data</a:t>
                </a:r>
              </a:p>
              <a:p>
                <a:pPr lvl="1"/>
                <a:r>
                  <a:rPr lang="en-US" sz="2800" dirty="0"/>
                  <a:t>link to the next node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Example.</a:t>
                </a:r>
              </a:p>
              <a:p>
                <a:pPr lvl="1"/>
                <a:r>
                  <a:rPr lang="en-US" sz="2800" dirty="0"/>
                  <a:t>“</a:t>
                </a:r>
                <a:r>
                  <a:rPr lang="en-US" sz="2800" dirty="0" err="1"/>
                  <a:t>Algo</a:t>
                </a:r>
                <a:r>
                  <a:rPr lang="en-US" sz="2800" dirty="0"/>
                  <a:t>”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</a:t>
                </a:r>
                <a:r>
                  <a:rPr lang="en-TW" sz="28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top at </a:t>
                </a:r>
                <a14:m>
                  <m:oMath xmlns:m="http://schemas.openxmlformats.org/officeDocument/2006/math">
                    <m:r>
                      <a:rPr lang="en-TW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b="1" dirty="0"/>
                  <a:t>(null)</a:t>
                </a:r>
                <a:endParaRPr lang="en-US" sz="2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79048A-7ED3-B348-817C-46319788C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4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A71F-5487-C04E-BF4D-CDA74F7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BA3FCE-A16D-A44F-990C-A7A593F2D5A0}"/>
              </a:ext>
            </a:extLst>
          </p:cNvPr>
          <p:cNvGrpSpPr/>
          <p:nvPr/>
        </p:nvGrpSpPr>
        <p:grpSpPr>
          <a:xfrm>
            <a:off x="4750387" y="2859609"/>
            <a:ext cx="1643931" cy="832332"/>
            <a:chOff x="5437864" y="2967388"/>
            <a:chExt cx="1643931" cy="832332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DE9BFA95-7363-7D47-9715-43E5CEF024EB}"/>
                </a:ext>
              </a:extLst>
            </p:cNvPr>
            <p:cNvSpPr/>
            <p:nvPr/>
          </p:nvSpPr>
          <p:spPr>
            <a:xfrm>
              <a:off x="5437864" y="2967388"/>
              <a:ext cx="927338" cy="832111"/>
            </a:xfrm>
            <a:prstGeom prst="cub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TW" sz="2000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73371AA-BF72-2149-BA8B-0F30D26DEB43}"/>
                </a:ext>
              </a:extLst>
            </p:cNvPr>
            <p:cNvSpPr/>
            <p:nvPr/>
          </p:nvSpPr>
          <p:spPr>
            <a:xfrm>
              <a:off x="6154457" y="2967609"/>
              <a:ext cx="927338" cy="832111"/>
            </a:xfrm>
            <a:prstGeom prst="cub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next node</a:t>
              </a:r>
              <a:endParaRPr lang="en-TW" sz="200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A650C3B-8936-0A4D-B353-A49E1CF4097B}"/>
              </a:ext>
            </a:extLst>
          </p:cNvPr>
          <p:cNvSpPr/>
          <p:nvPr/>
        </p:nvSpPr>
        <p:spPr>
          <a:xfrm>
            <a:off x="4572000" y="4184052"/>
            <a:ext cx="1681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data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9B5BEA80-1EBC-654F-BF60-BD8D834EDFC4}"/>
              </a:ext>
            </a:extLst>
          </p:cNvPr>
          <p:cNvSpPr/>
          <p:nvPr/>
        </p:nvSpPr>
        <p:spPr>
          <a:xfrm>
            <a:off x="4859654" y="3730068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96F42253-5A70-3545-9BEC-CE6246F635E6}"/>
              </a:ext>
            </a:extLst>
          </p:cNvPr>
          <p:cNvSpPr/>
          <p:nvPr/>
        </p:nvSpPr>
        <p:spPr>
          <a:xfrm rot="5400000">
            <a:off x="6447030" y="2927804"/>
            <a:ext cx="439387" cy="695722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6EF754-2A49-DF49-9A12-4EF0F1F42E4D}"/>
              </a:ext>
            </a:extLst>
          </p:cNvPr>
          <p:cNvSpPr/>
          <p:nvPr/>
        </p:nvSpPr>
        <p:spPr>
          <a:xfrm>
            <a:off x="7055310" y="2798610"/>
            <a:ext cx="17800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 to the next node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BD9421BA-17A0-364B-904C-E02BBC672345}"/>
              </a:ext>
            </a:extLst>
          </p:cNvPr>
          <p:cNvSpPr/>
          <p:nvPr/>
        </p:nvSpPr>
        <p:spPr>
          <a:xfrm>
            <a:off x="241662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238A06-DA25-5741-9536-527763C519E3}"/>
              </a:ext>
            </a:extLst>
          </p:cNvPr>
          <p:cNvSpPr/>
          <p:nvPr/>
        </p:nvSpPr>
        <p:spPr>
          <a:xfrm>
            <a:off x="805855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5DA1C502-77AA-B348-B004-17199404D235}"/>
              </a:ext>
            </a:extLst>
          </p:cNvPr>
          <p:cNvSpPr/>
          <p:nvPr/>
        </p:nvSpPr>
        <p:spPr>
          <a:xfrm rot="5400000">
            <a:off x="1513439" y="556998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6BE1C11A-339D-5341-BD0E-3BC6F38643AE}"/>
              </a:ext>
            </a:extLst>
          </p:cNvPr>
          <p:cNvSpPr/>
          <p:nvPr/>
        </p:nvSpPr>
        <p:spPr>
          <a:xfrm>
            <a:off x="2049061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2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C050349-3382-AE4E-B430-CB553F185B68}"/>
              </a:ext>
            </a:extLst>
          </p:cNvPr>
          <p:cNvSpPr/>
          <p:nvPr/>
        </p:nvSpPr>
        <p:spPr>
          <a:xfrm>
            <a:off x="2613254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5A636DE4-0D62-AA46-8355-7E42A67149BE}"/>
              </a:ext>
            </a:extLst>
          </p:cNvPr>
          <p:cNvSpPr/>
          <p:nvPr/>
        </p:nvSpPr>
        <p:spPr>
          <a:xfrm rot="5400000">
            <a:off x="3320838" y="556998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230E66A9-1BC9-604F-9C50-13B8ECC1FB43}"/>
              </a:ext>
            </a:extLst>
          </p:cNvPr>
          <p:cNvSpPr/>
          <p:nvPr/>
        </p:nvSpPr>
        <p:spPr>
          <a:xfrm>
            <a:off x="3840151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2800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C21E9563-C15E-B047-B7D9-43781D63D142}"/>
              </a:ext>
            </a:extLst>
          </p:cNvPr>
          <p:cNvSpPr/>
          <p:nvPr/>
        </p:nvSpPr>
        <p:spPr>
          <a:xfrm>
            <a:off x="4404344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E3494297-E012-F24F-8445-7513F31D1416}"/>
              </a:ext>
            </a:extLst>
          </p:cNvPr>
          <p:cNvSpPr/>
          <p:nvPr/>
        </p:nvSpPr>
        <p:spPr>
          <a:xfrm rot="5400000">
            <a:off x="5111928" y="556998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B0F2B7F-474A-094A-BE59-D65666D6A0ED}"/>
              </a:ext>
            </a:extLst>
          </p:cNvPr>
          <p:cNvSpPr/>
          <p:nvPr/>
        </p:nvSpPr>
        <p:spPr>
          <a:xfrm>
            <a:off x="5647550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2800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AB7F6AC0-F7F6-A841-AFB4-C15DDFC57B7F}"/>
              </a:ext>
            </a:extLst>
          </p:cNvPr>
          <p:cNvSpPr/>
          <p:nvPr/>
        </p:nvSpPr>
        <p:spPr>
          <a:xfrm>
            <a:off x="6211743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A5E1604A-71C4-5341-9A47-7E017625D93B}"/>
              </a:ext>
            </a:extLst>
          </p:cNvPr>
          <p:cNvSpPr/>
          <p:nvPr/>
        </p:nvSpPr>
        <p:spPr>
          <a:xfrm rot="5400000">
            <a:off x="6919327" y="556998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F789A645-39C8-4F4B-B586-8CE82168284D}"/>
                  </a:ext>
                </a:extLst>
              </p:cNvPr>
              <p:cNvSpPr/>
              <p:nvPr/>
            </p:nvSpPr>
            <p:spPr>
              <a:xfrm>
                <a:off x="7441814" y="5552669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F789A645-39C8-4F4B-B586-8CE821682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814" y="5552669"/>
                <a:ext cx="711081" cy="633867"/>
              </a:xfrm>
              <a:prstGeom prst="cube">
                <a:avLst/>
              </a:prstGeom>
              <a:blipFill>
                <a:blip r:embed="rId3"/>
                <a:stretch>
                  <a:fillRect b="-566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Cube 77">
            <a:extLst>
              <a:ext uri="{FF2B5EF4-FFF2-40B4-BE49-F238E27FC236}">
                <a16:creationId xmlns:a16="http://schemas.microsoft.com/office/drawing/2014/main" id="{CAFDEE4F-8B02-6A4F-9539-4EAA5C73F87A}"/>
              </a:ext>
            </a:extLst>
          </p:cNvPr>
          <p:cNvSpPr/>
          <p:nvPr/>
        </p:nvSpPr>
        <p:spPr>
          <a:xfrm>
            <a:off x="8006007" y="55526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2015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5079-BBE7-BF4F-9840-2D8A9ECF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to ordered list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F9837-08BB-7B4C-A75D-FB9F07CF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public void </a:t>
            </a:r>
            <a:r>
              <a:rPr lang="en-US" sz="2000" dirty="0" err="1"/>
              <a:t>insertOrdered</a:t>
            </a:r>
            <a:r>
              <a:rPr lang="en-US" sz="2000" dirty="0"/>
              <a:t>(Link </a:t>
            </a:r>
            <a:r>
              <a:rPr lang="en-US" sz="2000" dirty="0" err="1"/>
              <a:t>newlink</a:t>
            </a:r>
            <a:r>
              <a:rPr lang="en-US" sz="2000" dirty="0"/>
              <a:t>) { // insert (in order)</a:t>
            </a:r>
          </a:p>
          <a:p>
            <a:pPr marL="457200" lvl="1" indent="0">
              <a:buNone/>
            </a:pPr>
            <a:r>
              <a:rPr lang="en-US" sz="2000" dirty="0"/>
              <a:t>Link previous = null; // start at first</a:t>
            </a:r>
          </a:p>
          <a:p>
            <a:pPr marL="457200" lvl="1" indent="0">
              <a:buNone/>
            </a:pPr>
            <a:r>
              <a:rPr lang="en-US" sz="2000" dirty="0"/>
              <a:t>Link current = first; // until end of list</a:t>
            </a:r>
          </a:p>
          <a:p>
            <a:pPr marL="457200" lvl="1" indent="0">
              <a:buNone/>
            </a:pPr>
            <a:r>
              <a:rPr lang="en-US" sz="2000" dirty="0"/>
              <a:t>while(current != null &amp;&amp; </a:t>
            </a:r>
            <a:r>
              <a:rPr lang="en-US" sz="2000" dirty="0" err="1"/>
              <a:t>newlink.data</a:t>
            </a:r>
            <a:r>
              <a:rPr lang="en-US" sz="2000" dirty="0"/>
              <a:t> &gt; </a:t>
            </a:r>
            <a:r>
              <a:rPr lang="en-US" sz="2000" dirty="0" err="1"/>
              <a:t>current.data</a:t>
            </a:r>
            <a:r>
              <a:rPr lang="en-US" sz="2000" dirty="0"/>
              <a:t>) { // while key &gt; current</a:t>
            </a:r>
          </a:p>
          <a:p>
            <a:pPr marL="914400" lvl="2" indent="0">
              <a:buNone/>
            </a:pPr>
            <a:r>
              <a:rPr lang="en-US" dirty="0"/>
              <a:t>previous = current;</a:t>
            </a:r>
          </a:p>
          <a:p>
            <a:pPr marL="914400" lvl="2" indent="0">
              <a:buNone/>
            </a:pPr>
            <a:r>
              <a:rPr lang="en-US" dirty="0"/>
              <a:t>current = </a:t>
            </a:r>
            <a:r>
              <a:rPr lang="en-US" dirty="0" err="1"/>
              <a:t>current.next</a:t>
            </a:r>
            <a:r>
              <a:rPr lang="en-US" dirty="0"/>
              <a:t>; // go to next item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  <a:p>
            <a:pPr marL="457200" lvl="1" indent="0">
              <a:buNone/>
            </a:pPr>
            <a:r>
              <a:rPr lang="en-US" sz="2000" dirty="0"/>
              <a:t>if(previous==null) { // at beginning of list</a:t>
            </a:r>
          </a:p>
          <a:p>
            <a:pPr marL="914400" lvl="2" indent="0">
              <a:buNone/>
            </a:pPr>
            <a:r>
              <a:rPr lang="en-US" dirty="0"/>
              <a:t>first = </a:t>
            </a:r>
            <a:r>
              <a:rPr lang="en-US" dirty="0" err="1"/>
              <a:t>newlink</a:t>
            </a:r>
            <a:r>
              <a:rPr lang="en-US" dirty="0"/>
              <a:t>; // first --&gt; </a:t>
            </a:r>
            <a:r>
              <a:rPr lang="en-US" dirty="0" err="1"/>
              <a:t>newlink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} </a:t>
            </a:r>
          </a:p>
          <a:p>
            <a:pPr marL="457200" lvl="1" indent="0">
              <a:buNone/>
            </a:pPr>
            <a:r>
              <a:rPr lang="en-US" sz="2000" dirty="0"/>
              <a:t>else{ // not at beginning</a:t>
            </a:r>
          </a:p>
          <a:p>
            <a:pPr marL="914400" lvl="2" indent="0">
              <a:buNone/>
            </a:pP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newlink</a:t>
            </a:r>
            <a:r>
              <a:rPr lang="en-US" dirty="0"/>
              <a:t>; // old </a:t>
            </a:r>
            <a:r>
              <a:rPr lang="en-US" dirty="0" err="1"/>
              <a:t>prev</a:t>
            </a:r>
            <a:r>
              <a:rPr lang="en-US" dirty="0"/>
              <a:t> --&gt; </a:t>
            </a:r>
            <a:r>
              <a:rPr lang="en-US" dirty="0" err="1"/>
              <a:t>newlink</a:t>
            </a:r>
            <a:endParaRPr lang="en-US" dirty="0"/>
          </a:p>
          <a:p>
            <a:pPr marL="914400" lvl="2" indent="0">
              <a:buNone/>
            </a:pPr>
            <a:r>
              <a:rPr lang="en-US" dirty="0" err="1"/>
              <a:t>newlink.next</a:t>
            </a:r>
            <a:r>
              <a:rPr lang="en-US" dirty="0"/>
              <a:t> = current; // </a:t>
            </a:r>
            <a:r>
              <a:rPr lang="en-US" dirty="0" err="1"/>
              <a:t>newlink</a:t>
            </a:r>
            <a:r>
              <a:rPr lang="en-US" dirty="0"/>
              <a:t> --&gt; old current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} // end insert()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F0396-6739-B341-9961-5418CDF5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3614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03D3-D681-D545-A45C-7D744B8C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Efficiency of Sorted Linked Lists</a:t>
            </a:r>
            <a:endParaRPr lang="en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999-456A-B341-97FB-5C971BE90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Insertion and deletion of items in the sorted linked lists requires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comparisons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dirty="0"/>
                  <a:t> on average) because we have to step through half of the list</a:t>
                </a:r>
              </a:p>
              <a:p>
                <a:r>
                  <a:rPr lang="en-US" dirty="0"/>
                  <a:t>The minimum (or max) can be found or deleted in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dirty="0"/>
                  <a:t> time (will be at the top of the sorted linked list)</a:t>
                </a:r>
              </a:p>
              <a:p>
                <a:r>
                  <a:rPr lang="en-US" dirty="0"/>
                  <a:t>If an application frequently accesses the minimum item and fast insertion isn’t critical then this is a good choice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999-456A-B341-97FB-5C971BE90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2D3DD-EC23-DA49-BB05-6CFEDD69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74885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3C5E-2F2E-F648-91DC-D6575C86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linked lists for array sorting</a:t>
            </a:r>
            <a:endParaRPr lang="en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5AF93-79F9-F845-9E2E-7B55044AA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Take the items from your unsorted array</a:t>
                </a:r>
              </a:p>
              <a:p>
                <a:r>
                  <a:rPr lang="en-US" dirty="0"/>
                  <a:t>Put them into a sorted linked list one by one</a:t>
                </a:r>
              </a:p>
              <a:p>
                <a:r>
                  <a:rPr lang="en-US" dirty="0"/>
                  <a:t>You can then put them back in the array and it will be sorted</a:t>
                </a:r>
              </a:p>
              <a:p>
                <a:r>
                  <a:rPr lang="en-US" dirty="0"/>
                  <a:t>Actually turns out to be significantly more efficient than insertion sort because fewer copies are necessary!</a:t>
                </a:r>
              </a:p>
              <a:p>
                <a:r>
                  <a:rPr lang="en-US" dirty="0"/>
                  <a:t>Still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comparisons, however each item is only copied twice</a:t>
                </a:r>
              </a:p>
              <a:p>
                <a:pPr lvl="1"/>
                <a:r>
                  <a:rPr lang="en-US" dirty="0"/>
                  <a:t>Once from the array to the linked list</a:t>
                </a:r>
              </a:p>
              <a:p>
                <a:pPr lvl="1"/>
                <a:r>
                  <a:rPr lang="en-US" dirty="0"/>
                  <a:t>Once back from the linked list into the array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𝒏</m:t>
                    </m:r>
                  </m:oMath>
                </a14:m>
                <a:r>
                  <a:rPr lang="en-US" dirty="0"/>
                  <a:t> copies is much better than the usual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𝑶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dirty="0"/>
                  <a:t>copies using Insertion Sort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5AF93-79F9-F845-9E2E-7B55044AA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302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C79BD-3B50-B248-9193-EF660B333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193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8D47-9D7E-CE4C-83E2-2F80240B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Doubly Linked Lists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B3672-15A2-7F47-9143-61170A52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Removing an element at the tail of a singly linked list is not easy since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We can’t move backwards!!!</a:t>
            </a:r>
          </a:p>
          <a:p>
            <a:r>
              <a:rPr lang="en-US" dirty="0"/>
              <a:t>Indeed, there are many times we need to know the </a:t>
            </a:r>
            <a:r>
              <a:rPr lang="en-US" b="1" dirty="0">
                <a:solidFill>
                  <a:srgbClr val="FF0000"/>
                </a:solidFill>
              </a:rPr>
              <a:t>predecessor</a:t>
            </a:r>
            <a:r>
              <a:rPr lang="en-US" dirty="0"/>
              <a:t> as well as the successor of a particular node</a:t>
            </a:r>
          </a:p>
          <a:p>
            <a:r>
              <a:rPr lang="en-US" dirty="0"/>
              <a:t>A linked list where you can traverse it forwards or backwards is a </a:t>
            </a:r>
            <a:r>
              <a:rPr lang="en-US" b="1" dirty="0">
                <a:solidFill>
                  <a:srgbClr val="FF0000"/>
                </a:solidFill>
              </a:rPr>
              <a:t>doubly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linked</a:t>
            </a:r>
            <a:r>
              <a:rPr lang="en-US" dirty="0"/>
              <a:t> list (references going both ways)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C491D-4A21-6246-BDE0-543D5EF7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913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CAF3-ACD6-0F4C-B3DD-1B9C3A5F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Double-Ended Doubly Linked Lists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F762-3B88-6545-8D0D-22F26C04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385A-3908-8F4C-B8AF-81C22F52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B381E00-72D5-874A-AC3B-DCDA2E4A6705}"/>
              </a:ext>
            </a:extLst>
          </p:cNvPr>
          <p:cNvSpPr/>
          <p:nvPr/>
        </p:nvSpPr>
        <p:spPr>
          <a:xfrm>
            <a:off x="3656770" y="395269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DA0D819-92B0-C544-BA8F-454289503C46}"/>
              </a:ext>
            </a:extLst>
          </p:cNvPr>
          <p:cNvSpPr/>
          <p:nvPr/>
        </p:nvSpPr>
        <p:spPr>
          <a:xfrm>
            <a:off x="3656770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36EA9A6-0518-9248-BD69-5681BC361F68}"/>
              </a:ext>
            </a:extLst>
          </p:cNvPr>
          <p:cNvSpPr/>
          <p:nvPr/>
        </p:nvSpPr>
        <p:spPr>
          <a:xfrm>
            <a:off x="3656769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2641FC7-0106-4340-9BC2-2F1437904F0D}"/>
              </a:ext>
            </a:extLst>
          </p:cNvPr>
          <p:cNvSpPr/>
          <p:nvPr/>
        </p:nvSpPr>
        <p:spPr>
          <a:xfrm>
            <a:off x="4758739" y="395269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23B0890-94A7-2E4E-A126-1EAD1F5D88D8}"/>
              </a:ext>
            </a:extLst>
          </p:cNvPr>
          <p:cNvSpPr/>
          <p:nvPr/>
        </p:nvSpPr>
        <p:spPr>
          <a:xfrm>
            <a:off x="4758739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370A367-1389-8342-B841-0CEF0C4299A2}"/>
              </a:ext>
            </a:extLst>
          </p:cNvPr>
          <p:cNvSpPr/>
          <p:nvPr/>
        </p:nvSpPr>
        <p:spPr>
          <a:xfrm>
            <a:off x="4758738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E408BE1-19D7-3445-BD8B-4F802D55CD43}"/>
              </a:ext>
            </a:extLst>
          </p:cNvPr>
          <p:cNvSpPr/>
          <p:nvPr/>
        </p:nvSpPr>
        <p:spPr>
          <a:xfrm>
            <a:off x="5860706" y="395269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EDF94A9-9BC1-034F-9F98-3BB2F19F467A}"/>
              </a:ext>
            </a:extLst>
          </p:cNvPr>
          <p:cNvSpPr/>
          <p:nvPr/>
        </p:nvSpPr>
        <p:spPr>
          <a:xfrm>
            <a:off x="5860706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20E497F0-245A-4447-938B-7AA783383BAA}"/>
              </a:ext>
            </a:extLst>
          </p:cNvPr>
          <p:cNvSpPr/>
          <p:nvPr/>
        </p:nvSpPr>
        <p:spPr>
          <a:xfrm>
            <a:off x="5860705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4F2D9666-D7DA-FA43-9A68-17F88BD821BE}"/>
              </a:ext>
            </a:extLst>
          </p:cNvPr>
          <p:cNvSpPr/>
          <p:nvPr/>
        </p:nvSpPr>
        <p:spPr>
          <a:xfrm>
            <a:off x="2554800" y="395269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57C97B0-08E1-AC43-8DDB-5D3F2787B595}"/>
              </a:ext>
            </a:extLst>
          </p:cNvPr>
          <p:cNvSpPr/>
          <p:nvPr/>
        </p:nvSpPr>
        <p:spPr>
          <a:xfrm>
            <a:off x="2554800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3E86CECC-C61B-054E-8AE7-66EC9BC27CD7}"/>
              </a:ext>
            </a:extLst>
          </p:cNvPr>
          <p:cNvSpPr/>
          <p:nvPr/>
        </p:nvSpPr>
        <p:spPr>
          <a:xfrm>
            <a:off x="2554799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6B3C52F-5D9B-9946-8164-9940209AE8CA}"/>
              </a:ext>
            </a:extLst>
          </p:cNvPr>
          <p:cNvSpPr/>
          <p:nvPr/>
        </p:nvSpPr>
        <p:spPr>
          <a:xfrm>
            <a:off x="1452829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CDCCFE8-FF1B-044B-B356-E338EE4E98F5}"/>
              </a:ext>
            </a:extLst>
          </p:cNvPr>
          <p:cNvSpPr/>
          <p:nvPr/>
        </p:nvSpPr>
        <p:spPr>
          <a:xfrm>
            <a:off x="1452828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last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001541-F5A6-1945-8322-2214E3D6BBD3}"/>
              </a:ext>
            </a:extLst>
          </p:cNvPr>
          <p:cNvSpPr/>
          <p:nvPr/>
        </p:nvSpPr>
        <p:spPr>
          <a:xfrm>
            <a:off x="1452828" y="2206707"/>
            <a:ext cx="896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Linked </a:t>
            </a:r>
          </a:p>
          <a:p>
            <a:r>
              <a:rPr lang="en-US" dirty="0">
                <a:latin typeface="Times" pitchFamily="2" charset="0"/>
              </a:rPr>
              <a:t>List</a:t>
            </a:r>
            <a:endParaRPr lang="en-US" dirty="0">
              <a:effectLst/>
              <a:latin typeface="Times" pitchFamily="2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B0AF17C-DE4B-0245-9958-D12279C7F91A}"/>
              </a:ext>
            </a:extLst>
          </p:cNvPr>
          <p:cNvSpPr/>
          <p:nvPr/>
        </p:nvSpPr>
        <p:spPr>
          <a:xfrm rot="5400000">
            <a:off x="2088181" y="354768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96E776A7-D3FE-244B-A0A4-7232E246FAAC}"/>
              </a:ext>
            </a:extLst>
          </p:cNvPr>
          <p:cNvSpPr/>
          <p:nvPr/>
        </p:nvSpPr>
        <p:spPr>
          <a:xfrm rot="5400000">
            <a:off x="3188978" y="3547685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0EA777F-7C62-6D40-A4DF-8025B033B41C}"/>
              </a:ext>
            </a:extLst>
          </p:cNvPr>
          <p:cNvSpPr/>
          <p:nvPr/>
        </p:nvSpPr>
        <p:spPr>
          <a:xfrm rot="5400000">
            <a:off x="4292124" y="3559297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A853A9F-84B4-2547-84C0-9AC7DD4F1652}"/>
              </a:ext>
            </a:extLst>
          </p:cNvPr>
          <p:cNvSpPr/>
          <p:nvPr/>
        </p:nvSpPr>
        <p:spPr>
          <a:xfrm rot="5400000">
            <a:off x="5394092" y="3559298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2ADBC78F-71F2-2D43-B0B5-2EF0E7BF619C}"/>
              </a:ext>
            </a:extLst>
          </p:cNvPr>
          <p:cNvSpPr/>
          <p:nvPr/>
        </p:nvSpPr>
        <p:spPr>
          <a:xfrm rot="16200000">
            <a:off x="5394092" y="4022708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BB340BF1-13FF-904F-A14A-13F3646CE715}"/>
              </a:ext>
            </a:extLst>
          </p:cNvPr>
          <p:cNvSpPr/>
          <p:nvPr/>
        </p:nvSpPr>
        <p:spPr>
          <a:xfrm rot="16200000">
            <a:off x="4288736" y="3995667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973F40B9-9A59-D94F-9317-6F424AC9D308}"/>
              </a:ext>
            </a:extLst>
          </p:cNvPr>
          <p:cNvSpPr/>
          <p:nvPr/>
        </p:nvSpPr>
        <p:spPr>
          <a:xfrm rot="16200000">
            <a:off x="3186768" y="3995667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BCD23728-6A06-5646-BB3E-31C8C51C4BD8}"/>
              </a:ext>
            </a:extLst>
          </p:cNvPr>
          <p:cNvSpPr/>
          <p:nvPr/>
        </p:nvSpPr>
        <p:spPr>
          <a:xfrm rot="16200000">
            <a:off x="2084798" y="4022707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81E7A2-64B2-3348-B789-F9E2CAE6B704}"/>
                  </a:ext>
                </a:extLst>
              </p:cNvPr>
              <p:cNvSpPr/>
              <p:nvPr/>
            </p:nvSpPr>
            <p:spPr>
              <a:xfrm>
                <a:off x="1615907" y="4063341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A81E7A2-64B2-3348-B789-F9E2CAE6B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07" y="4063341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Up Arrow 31">
            <a:extLst>
              <a:ext uri="{FF2B5EF4-FFF2-40B4-BE49-F238E27FC236}">
                <a16:creationId xmlns:a16="http://schemas.microsoft.com/office/drawing/2014/main" id="{786DE164-2FE3-E54A-882A-4535EE85D94A}"/>
              </a:ext>
            </a:extLst>
          </p:cNvPr>
          <p:cNvSpPr/>
          <p:nvPr/>
        </p:nvSpPr>
        <p:spPr>
          <a:xfrm rot="5400000">
            <a:off x="6509009" y="354768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BF0A3F9-3042-A94A-A47E-A81374463F52}"/>
                  </a:ext>
                </a:extLst>
              </p:cNvPr>
              <p:cNvSpPr/>
              <p:nvPr/>
            </p:nvSpPr>
            <p:spPr>
              <a:xfrm>
                <a:off x="6962671" y="3523518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BF0A3F9-3042-A94A-A47E-A81374463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671" y="3523518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 l="-7500"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rved Down Arrow 34">
            <a:extLst>
              <a:ext uri="{FF2B5EF4-FFF2-40B4-BE49-F238E27FC236}">
                <a16:creationId xmlns:a16="http://schemas.microsoft.com/office/drawing/2014/main" id="{4D8941FC-F683-8D4C-9B9F-2033F2993B05}"/>
              </a:ext>
            </a:extLst>
          </p:cNvPr>
          <p:cNvSpPr/>
          <p:nvPr/>
        </p:nvSpPr>
        <p:spPr>
          <a:xfrm>
            <a:off x="1758462" y="2403334"/>
            <a:ext cx="4607170" cy="679938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25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CE47-3B20-334F-9C14-9956A69D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Double-Ended Doubly Linked Lists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47F3-0C4C-1344-857E-A4A643A42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specification for the link class now looks like this:</a:t>
            </a:r>
          </a:p>
          <a:p>
            <a:pPr marL="457200" lvl="1" indent="0">
              <a:buNone/>
            </a:pPr>
            <a:r>
              <a:rPr lang="en-US" dirty="0"/>
              <a:t>public class Link {</a:t>
            </a:r>
          </a:p>
          <a:p>
            <a:pPr marL="914400" lvl="2" indent="0">
              <a:buNone/>
            </a:pPr>
            <a:r>
              <a:rPr lang="en-US" sz="2400" dirty="0"/>
              <a:t>public int data;</a:t>
            </a:r>
          </a:p>
          <a:p>
            <a:pPr marL="914400" lvl="2" indent="0">
              <a:buNone/>
            </a:pPr>
            <a:r>
              <a:rPr lang="en-US" sz="2400" dirty="0"/>
              <a:t>public Link next;</a:t>
            </a:r>
          </a:p>
          <a:p>
            <a:pPr marL="914400" lvl="2" indent="0">
              <a:buNone/>
            </a:pPr>
            <a:r>
              <a:rPr lang="en-US" sz="2400" dirty="0"/>
              <a:t>public Link previous;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sz="2400" dirty="0"/>
              <a:t>Now every time we insert or delete a link, we must deal with four links instead of two</a:t>
            </a:r>
          </a:p>
          <a:p>
            <a:pPr lvl="1"/>
            <a:r>
              <a:rPr lang="en-US" dirty="0"/>
              <a:t>Update the two attachments between the previous link and the new one</a:t>
            </a:r>
          </a:p>
          <a:p>
            <a:pPr lvl="1"/>
            <a:r>
              <a:rPr lang="en-US" dirty="0"/>
              <a:t>Update the two attachments between the next link and the new one</a:t>
            </a:r>
          </a:p>
          <a:p>
            <a:r>
              <a:rPr lang="en-US" sz="2400" dirty="0"/>
              <a:t>Now we can move backwards or forwards through the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BFF4D-4804-F345-829E-DADC8A6C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340DAF3-7A0F-2642-8F3A-C1EDFDEF9410}"/>
              </a:ext>
            </a:extLst>
          </p:cNvPr>
          <p:cNvSpPr/>
          <p:nvPr/>
        </p:nvSpPr>
        <p:spPr>
          <a:xfrm>
            <a:off x="6487477" y="278384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4C219CE-5C3A-CF4D-AD54-F81C5910DB8C}"/>
              </a:ext>
            </a:extLst>
          </p:cNvPr>
          <p:cNvSpPr/>
          <p:nvPr/>
        </p:nvSpPr>
        <p:spPr>
          <a:xfrm>
            <a:off x="6487477" y="230882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1B5AB62-FC60-FD49-B7F6-402341A96102}"/>
              </a:ext>
            </a:extLst>
          </p:cNvPr>
          <p:cNvSpPr/>
          <p:nvPr/>
        </p:nvSpPr>
        <p:spPr>
          <a:xfrm>
            <a:off x="6487476" y="185400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0670767-52C2-604E-A9C0-934D8AE8BB65}"/>
              </a:ext>
            </a:extLst>
          </p:cNvPr>
          <p:cNvSpPr/>
          <p:nvPr/>
        </p:nvSpPr>
        <p:spPr>
          <a:xfrm>
            <a:off x="7589446" y="278384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2D77601-64AC-F74B-B8F1-17FFA1B50304}"/>
              </a:ext>
            </a:extLst>
          </p:cNvPr>
          <p:cNvSpPr/>
          <p:nvPr/>
        </p:nvSpPr>
        <p:spPr>
          <a:xfrm>
            <a:off x="7589446" y="230882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AB5C1EA2-13B3-3844-AC2E-1506D8548BE7}"/>
              </a:ext>
            </a:extLst>
          </p:cNvPr>
          <p:cNvSpPr/>
          <p:nvPr/>
        </p:nvSpPr>
        <p:spPr>
          <a:xfrm>
            <a:off x="7589445" y="185400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01579CB-884A-6A4C-B9FD-BBEA9DDCA629}"/>
              </a:ext>
            </a:extLst>
          </p:cNvPr>
          <p:cNvSpPr/>
          <p:nvPr/>
        </p:nvSpPr>
        <p:spPr>
          <a:xfrm>
            <a:off x="5385507" y="278384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19208481-3E0F-7947-85F6-D1F7834CC997}"/>
              </a:ext>
            </a:extLst>
          </p:cNvPr>
          <p:cNvSpPr/>
          <p:nvPr/>
        </p:nvSpPr>
        <p:spPr>
          <a:xfrm>
            <a:off x="5385507" y="230882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30D5ACEF-10BC-4046-B96D-3757582AC231}"/>
              </a:ext>
            </a:extLst>
          </p:cNvPr>
          <p:cNvSpPr/>
          <p:nvPr/>
        </p:nvSpPr>
        <p:spPr>
          <a:xfrm>
            <a:off x="5385506" y="185400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8C63FC7F-F3D7-304A-8C3E-E1A68F09E41E}"/>
              </a:ext>
            </a:extLst>
          </p:cNvPr>
          <p:cNvSpPr/>
          <p:nvPr/>
        </p:nvSpPr>
        <p:spPr>
          <a:xfrm>
            <a:off x="4283536" y="230882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1B5EC00-A7FE-9447-BBC4-4454B0412BA8}"/>
              </a:ext>
            </a:extLst>
          </p:cNvPr>
          <p:cNvSpPr/>
          <p:nvPr/>
        </p:nvSpPr>
        <p:spPr>
          <a:xfrm>
            <a:off x="4283535" y="185400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last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E0D8D5-17A8-D643-99E1-C66D919B744B}"/>
              </a:ext>
            </a:extLst>
          </p:cNvPr>
          <p:cNvSpPr/>
          <p:nvPr/>
        </p:nvSpPr>
        <p:spPr>
          <a:xfrm>
            <a:off x="3675600" y="1514107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" pitchFamily="2" charset="0"/>
              </a:rPr>
              <a:t>Linked </a:t>
            </a:r>
          </a:p>
          <a:p>
            <a:r>
              <a:rPr lang="en-US" b="1" dirty="0">
                <a:solidFill>
                  <a:srgbClr val="FF0000"/>
                </a:solidFill>
                <a:latin typeface="Times" pitchFamily="2" charset="0"/>
              </a:rPr>
              <a:t>List</a:t>
            </a:r>
            <a:endParaRPr lang="en-US" b="1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76A531C-48CB-3844-88B0-AD56134AD7EA}"/>
              </a:ext>
            </a:extLst>
          </p:cNvPr>
          <p:cNvSpPr/>
          <p:nvPr/>
        </p:nvSpPr>
        <p:spPr>
          <a:xfrm rot="5400000">
            <a:off x="4918888" y="2378836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FC48C18A-ABE5-314D-8A19-B0823E5D7751}"/>
              </a:ext>
            </a:extLst>
          </p:cNvPr>
          <p:cNvSpPr/>
          <p:nvPr/>
        </p:nvSpPr>
        <p:spPr>
          <a:xfrm rot="5400000">
            <a:off x="6019685" y="2378837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EA56734A-93D9-1F41-8665-F589A3F68AB3}"/>
              </a:ext>
            </a:extLst>
          </p:cNvPr>
          <p:cNvSpPr/>
          <p:nvPr/>
        </p:nvSpPr>
        <p:spPr>
          <a:xfrm rot="5400000">
            <a:off x="7122831" y="2390449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034DFEBD-3E25-AA4C-9E8E-F5646460AB80}"/>
              </a:ext>
            </a:extLst>
          </p:cNvPr>
          <p:cNvSpPr/>
          <p:nvPr/>
        </p:nvSpPr>
        <p:spPr>
          <a:xfrm rot="5400000">
            <a:off x="8224799" y="239045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1CBDC074-CAE7-A147-8348-337BA3D9CEF9}"/>
              </a:ext>
            </a:extLst>
          </p:cNvPr>
          <p:cNvSpPr/>
          <p:nvPr/>
        </p:nvSpPr>
        <p:spPr>
          <a:xfrm rot="16200000">
            <a:off x="7119443" y="2826819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9D9AAF5D-1C35-EE4E-97FD-8A2934715EB5}"/>
              </a:ext>
            </a:extLst>
          </p:cNvPr>
          <p:cNvSpPr/>
          <p:nvPr/>
        </p:nvSpPr>
        <p:spPr>
          <a:xfrm rot="16200000">
            <a:off x="6017475" y="2826819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6468AC85-5936-BB4C-8BF6-5014EFF96559}"/>
              </a:ext>
            </a:extLst>
          </p:cNvPr>
          <p:cNvSpPr/>
          <p:nvPr/>
        </p:nvSpPr>
        <p:spPr>
          <a:xfrm rot="16200000">
            <a:off x="4915505" y="2853859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B10E67-0A76-0A4F-8399-7884540AA679}"/>
                  </a:ext>
                </a:extLst>
              </p:cNvPr>
              <p:cNvSpPr/>
              <p:nvPr/>
            </p:nvSpPr>
            <p:spPr>
              <a:xfrm>
                <a:off x="4446614" y="2894493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B10E67-0A76-0A4F-8399-7884540AA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14" y="2894493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7500" b="-24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972279A-6027-EC40-9040-1D22A74DCF08}"/>
                  </a:ext>
                </a:extLst>
              </p:cNvPr>
              <p:cNvSpPr/>
              <p:nvPr/>
            </p:nvSpPr>
            <p:spPr>
              <a:xfrm>
                <a:off x="8664164" y="2403266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972279A-6027-EC40-9040-1D22A74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164" y="2403266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71FFA11D-49C6-5C45-A700-A24155CF0C69}"/>
              </a:ext>
            </a:extLst>
          </p:cNvPr>
          <p:cNvSpPr/>
          <p:nvPr/>
        </p:nvSpPr>
        <p:spPr>
          <a:xfrm>
            <a:off x="4589169" y="1543382"/>
            <a:ext cx="3550921" cy="371041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59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A9F6-E169-2B4D-BA7E-77307C7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at beginning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B607-DAE6-064F-A451-2002F5E5B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 </a:t>
            </a:r>
            <a:r>
              <a:rPr lang="en-US" dirty="0"/>
              <a:t>– Change </a:t>
            </a:r>
            <a:r>
              <a:rPr lang="en-US" dirty="0" err="1"/>
              <a:t>prev</a:t>
            </a:r>
            <a:r>
              <a:rPr lang="en-US" dirty="0"/>
              <a:t> of first link</a:t>
            </a:r>
          </a:p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dirty="0"/>
              <a:t> – Change next of new link</a:t>
            </a:r>
          </a:p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3. </a:t>
            </a:r>
            <a:r>
              <a:rPr lang="en-US" dirty="0"/>
              <a:t>– Change first of Linked List</a:t>
            </a:r>
          </a:p>
          <a:p>
            <a:r>
              <a:rPr lang="en-US" dirty="0"/>
              <a:t>Step 3 must be last or chain would be lost!!!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EE491-0320-3E4A-993C-4606AA8A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E33DFCC-CE51-5049-B283-F6817B7A4567}"/>
              </a:ext>
            </a:extLst>
          </p:cNvPr>
          <p:cNvSpPr/>
          <p:nvPr/>
        </p:nvSpPr>
        <p:spPr>
          <a:xfrm>
            <a:off x="4376098" y="50815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9599EDF-FD4B-1741-B0CD-22980C9283D6}"/>
              </a:ext>
            </a:extLst>
          </p:cNvPr>
          <p:cNvSpPr/>
          <p:nvPr/>
        </p:nvSpPr>
        <p:spPr>
          <a:xfrm>
            <a:off x="4376098" y="46064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6CFFA01-2192-374D-A64A-2E01EA3E3A83}"/>
              </a:ext>
            </a:extLst>
          </p:cNvPr>
          <p:cNvSpPr/>
          <p:nvPr/>
        </p:nvSpPr>
        <p:spPr>
          <a:xfrm>
            <a:off x="4376097" y="41516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F42AABF-B824-D746-83B6-5C6FCA5F647C}"/>
              </a:ext>
            </a:extLst>
          </p:cNvPr>
          <p:cNvSpPr/>
          <p:nvPr/>
        </p:nvSpPr>
        <p:spPr>
          <a:xfrm>
            <a:off x="5478067" y="50815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C95460E-84E2-0541-8FF1-AA95885C9495}"/>
              </a:ext>
            </a:extLst>
          </p:cNvPr>
          <p:cNvSpPr/>
          <p:nvPr/>
        </p:nvSpPr>
        <p:spPr>
          <a:xfrm>
            <a:off x="5478067" y="46064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61E04C2-B19E-2A40-BBB2-3E7054E8B36A}"/>
              </a:ext>
            </a:extLst>
          </p:cNvPr>
          <p:cNvSpPr/>
          <p:nvPr/>
        </p:nvSpPr>
        <p:spPr>
          <a:xfrm>
            <a:off x="5478066" y="41516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94EFB5C-C30D-1C46-8D7B-4AB8423C2689}"/>
              </a:ext>
            </a:extLst>
          </p:cNvPr>
          <p:cNvSpPr/>
          <p:nvPr/>
        </p:nvSpPr>
        <p:spPr>
          <a:xfrm>
            <a:off x="6580034" y="50815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FE28678-5E7C-ED4C-B55B-9F787B577D7C}"/>
              </a:ext>
            </a:extLst>
          </p:cNvPr>
          <p:cNvSpPr/>
          <p:nvPr/>
        </p:nvSpPr>
        <p:spPr>
          <a:xfrm>
            <a:off x="6580034" y="46064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36C5A41-3FE0-1546-A2D0-C48763DF0FF3}"/>
              </a:ext>
            </a:extLst>
          </p:cNvPr>
          <p:cNvSpPr/>
          <p:nvPr/>
        </p:nvSpPr>
        <p:spPr>
          <a:xfrm>
            <a:off x="6580033" y="41516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6F5DF96E-0C33-8440-89CF-97DE55137A8C}"/>
              </a:ext>
            </a:extLst>
          </p:cNvPr>
          <p:cNvSpPr/>
          <p:nvPr/>
        </p:nvSpPr>
        <p:spPr>
          <a:xfrm>
            <a:off x="3274128" y="508151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99EEDBE-A1E3-1946-B02B-4A687045CD06}"/>
              </a:ext>
            </a:extLst>
          </p:cNvPr>
          <p:cNvSpPr/>
          <p:nvPr/>
        </p:nvSpPr>
        <p:spPr>
          <a:xfrm>
            <a:off x="3274128" y="46064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4C66149A-51AE-E645-B177-E0F41F716DA9}"/>
              </a:ext>
            </a:extLst>
          </p:cNvPr>
          <p:cNvSpPr/>
          <p:nvPr/>
        </p:nvSpPr>
        <p:spPr>
          <a:xfrm>
            <a:off x="3274127" y="41516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6A814539-C691-C246-BBB0-515AD5E5853F}"/>
              </a:ext>
            </a:extLst>
          </p:cNvPr>
          <p:cNvSpPr/>
          <p:nvPr/>
        </p:nvSpPr>
        <p:spPr>
          <a:xfrm>
            <a:off x="2172157" y="46064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26ADB9C5-E2D8-C146-937E-03B45AE53D11}"/>
              </a:ext>
            </a:extLst>
          </p:cNvPr>
          <p:cNvSpPr/>
          <p:nvPr/>
        </p:nvSpPr>
        <p:spPr>
          <a:xfrm>
            <a:off x="2172156" y="41516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last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898E2A-EFDB-C14B-B36C-DE5DF5AA6FEB}"/>
              </a:ext>
            </a:extLst>
          </p:cNvPr>
          <p:cNvSpPr/>
          <p:nvPr/>
        </p:nvSpPr>
        <p:spPr>
          <a:xfrm>
            <a:off x="2172156" y="3335530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64BDA874-1043-5F48-9414-C91EC347FC00}"/>
              </a:ext>
            </a:extLst>
          </p:cNvPr>
          <p:cNvSpPr/>
          <p:nvPr/>
        </p:nvSpPr>
        <p:spPr>
          <a:xfrm rot="5400000">
            <a:off x="3908306" y="4676508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E37C97C-C630-4244-AE60-FE8D5A8AD084}"/>
              </a:ext>
            </a:extLst>
          </p:cNvPr>
          <p:cNvSpPr/>
          <p:nvPr/>
        </p:nvSpPr>
        <p:spPr>
          <a:xfrm rot="5400000">
            <a:off x="5011452" y="468812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FF5A3160-1490-2D4E-A844-F420E9FA84A1}"/>
              </a:ext>
            </a:extLst>
          </p:cNvPr>
          <p:cNvSpPr/>
          <p:nvPr/>
        </p:nvSpPr>
        <p:spPr>
          <a:xfrm rot="5400000">
            <a:off x="6113420" y="4688121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AFB973A8-AAFE-AF43-9648-1E5BD8F1E213}"/>
              </a:ext>
            </a:extLst>
          </p:cNvPr>
          <p:cNvSpPr/>
          <p:nvPr/>
        </p:nvSpPr>
        <p:spPr>
          <a:xfrm rot="16200000">
            <a:off x="6113420" y="5151531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A53B837D-D420-0E45-AC7D-D72C75E1BFF4}"/>
              </a:ext>
            </a:extLst>
          </p:cNvPr>
          <p:cNvSpPr/>
          <p:nvPr/>
        </p:nvSpPr>
        <p:spPr>
          <a:xfrm rot="16200000">
            <a:off x="5008064" y="5124490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E745CF6D-41EF-074F-AF8D-0E0719BAE76F}"/>
              </a:ext>
            </a:extLst>
          </p:cNvPr>
          <p:cNvSpPr/>
          <p:nvPr/>
        </p:nvSpPr>
        <p:spPr>
          <a:xfrm rot="16200000">
            <a:off x="3906096" y="5124490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20329A73-3CE3-424C-80EA-1A79847525FA}"/>
              </a:ext>
            </a:extLst>
          </p:cNvPr>
          <p:cNvSpPr/>
          <p:nvPr/>
        </p:nvSpPr>
        <p:spPr>
          <a:xfrm rot="5400000">
            <a:off x="7228337" y="4676507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EF780E-13C6-6445-8BC7-45368AA16BB5}"/>
                  </a:ext>
                </a:extLst>
              </p:cNvPr>
              <p:cNvSpPr/>
              <p:nvPr/>
            </p:nvSpPr>
            <p:spPr>
              <a:xfrm>
                <a:off x="7681999" y="4652341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EF780E-13C6-6445-8BC7-45368AA16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99" y="4652341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FFD4EF65-17C8-F14C-9C02-A15567EFED2B}"/>
              </a:ext>
            </a:extLst>
          </p:cNvPr>
          <p:cNvSpPr/>
          <p:nvPr/>
        </p:nvSpPr>
        <p:spPr>
          <a:xfrm>
            <a:off x="2477790" y="3532157"/>
            <a:ext cx="4607170" cy="679938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7AA0E3-8DC0-9040-AAD9-F1132A4C031A}"/>
              </a:ext>
            </a:extLst>
          </p:cNvPr>
          <p:cNvSpPr/>
          <p:nvPr/>
        </p:nvSpPr>
        <p:spPr>
          <a:xfrm>
            <a:off x="1134237" y="5984604"/>
            <a:ext cx="711081" cy="633867"/>
          </a:xfrm>
          <a:prstGeom prst="cub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4BD5933-54AD-8543-B77A-695059716D94}"/>
              </a:ext>
            </a:extLst>
          </p:cNvPr>
          <p:cNvSpPr/>
          <p:nvPr/>
        </p:nvSpPr>
        <p:spPr>
          <a:xfrm>
            <a:off x="1134237" y="5509578"/>
            <a:ext cx="711081" cy="633867"/>
          </a:xfrm>
          <a:prstGeom prst="cub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FADFE054-21B9-BC4B-9A70-7C5148D2AE90}"/>
              </a:ext>
            </a:extLst>
          </p:cNvPr>
          <p:cNvSpPr/>
          <p:nvPr/>
        </p:nvSpPr>
        <p:spPr>
          <a:xfrm>
            <a:off x="1134236" y="5054763"/>
            <a:ext cx="711081" cy="633867"/>
          </a:xfrm>
          <a:prstGeom prst="cub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DE0C9BB2-7AAF-8245-AB2C-00F6486F36A1}"/>
              </a:ext>
            </a:extLst>
          </p:cNvPr>
          <p:cNvSpPr/>
          <p:nvPr/>
        </p:nvSpPr>
        <p:spPr>
          <a:xfrm rot="14154441">
            <a:off x="2325552" y="5072850"/>
            <a:ext cx="439387" cy="1717282"/>
          </a:xfrm>
          <a:prstGeom prst="upArrow">
            <a:avLst/>
          </a:prstGeom>
          <a:ln w="19050">
            <a:solidFill>
              <a:srgbClr val="7030A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C04ACBA8-53F7-454C-B6F1-4F93315E3211}"/>
              </a:ext>
            </a:extLst>
          </p:cNvPr>
          <p:cNvSpPr/>
          <p:nvPr/>
        </p:nvSpPr>
        <p:spPr>
          <a:xfrm rot="13363925">
            <a:off x="1753779" y="5005335"/>
            <a:ext cx="439387" cy="493836"/>
          </a:xfrm>
          <a:prstGeom prst="upArrow">
            <a:avLst/>
          </a:prstGeom>
          <a:ln w="19050">
            <a:solidFill>
              <a:srgbClr val="7030A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648F9EF3-D389-E940-BDD5-2950FAF1E57F}"/>
              </a:ext>
            </a:extLst>
          </p:cNvPr>
          <p:cNvSpPr/>
          <p:nvPr/>
        </p:nvSpPr>
        <p:spPr>
          <a:xfrm rot="3397235">
            <a:off x="2380037" y="4597033"/>
            <a:ext cx="439387" cy="1702273"/>
          </a:xfrm>
          <a:prstGeom prst="upArrow">
            <a:avLst/>
          </a:prstGeom>
          <a:ln w="19050">
            <a:solidFill>
              <a:srgbClr val="7030A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38713684-D963-E947-AB29-B21B35044419}"/>
              </a:ext>
            </a:extLst>
          </p:cNvPr>
          <p:cNvSpPr/>
          <p:nvPr/>
        </p:nvSpPr>
        <p:spPr>
          <a:xfrm rot="16200000">
            <a:off x="667625" y="6143193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B8CF14-0A81-754F-A413-271AFA0093AE}"/>
                  </a:ext>
                </a:extLst>
              </p:cNvPr>
              <p:cNvSpPr/>
              <p:nvPr/>
            </p:nvSpPr>
            <p:spPr>
              <a:xfrm>
                <a:off x="194810" y="6128501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B8CF14-0A81-754F-A413-271AFA009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10" y="6128501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15F0500-B9EF-D143-B393-3D718C39F444}"/>
              </a:ext>
            </a:extLst>
          </p:cNvPr>
          <p:cNvSpPr/>
          <p:nvPr/>
        </p:nvSpPr>
        <p:spPr>
          <a:xfrm>
            <a:off x="865899" y="468543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" pitchFamily="2" charset="0"/>
              </a:rPr>
              <a:t>insert</a:t>
            </a:r>
            <a:endParaRPr lang="en-US" b="1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68E1E5-7EA3-104B-BD28-0B8FC7A54271}"/>
              </a:ext>
            </a:extLst>
          </p:cNvPr>
          <p:cNvSpPr/>
          <p:nvPr/>
        </p:nvSpPr>
        <p:spPr>
          <a:xfrm>
            <a:off x="2599730" y="5634754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50F82-C726-8A43-80C2-0037C300FDB9}"/>
              </a:ext>
            </a:extLst>
          </p:cNvPr>
          <p:cNvSpPr/>
          <p:nvPr/>
        </p:nvSpPr>
        <p:spPr>
          <a:xfrm>
            <a:off x="2227099" y="5240358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8F0211-4609-6E47-858B-5AFDC222D4D4}"/>
              </a:ext>
            </a:extLst>
          </p:cNvPr>
          <p:cNvSpPr/>
          <p:nvPr/>
        </p:nvSpPr>
        <p:spPr>
          <a:xfrm>
            <a:off x="1764668" y="4811387"/>
            <a:ext cx="463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175437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1F01-CA41-7C49-A0A2-BADE91DA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Implementation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322E9-71D5-BD4C-B070-E0F33810C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insertHead</a:t>
            </a:r>
            <a:r>
              <a:rPr lang="en-US" dirty="0"/>
              <a:t>(long data) { // insert at head</a:t>
            </a:r>
          </a:p>
          <a:p>
            <a:pPr marL="457200" lvl="1" indent="0">
              <a:buNone/>
            </a:pPr>
            <a:r>
              <a:rPr lang="en-US" sz="2800" dirty="0"/>
              <a:t>Link </a:t>
            </a:r>
            <a:r>
              <a:rPr lang="en-US" sz="2800" dirty="0" err="1"/>
              <a:t>newLink</a:t>
            </a:r>
            <a:r>
              <a:rPr lang="en-US" sz="2800" dirty="0"/>
              <a:t> = new Link(data); // make new link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if( </a:t>
            </a:r>
            <a:r>
              <a:rPr lang="en-US" sz="2800" dirty="0" err="1"/>
              <a:t>isEmpty</a:t>
            </a:r>
            <a:r>
              <a:rPr lang="en-US" sz="2800" dirty="0"/>
              <a:t>() ) { // if empty list,</a:t>
            </a:r>
          </a:p>
          <a:p>
            <a:pPr marL="914400" lvl="2" indent="0">
              <a:buNone/>
            </a:pPr>
            <a:r>
              <a:rPr lang="en-US" sz="2800" dirty="0"/>
              <a:t>last = </a:t>
            </a:r>
            <a:r>
              <a:rPr lang="en-US" sz="2800" dirty="0" err="1"/>
              <a:t>newLink</a:t>
            </a:r>
            <a:r>
              <a:rPr lang="en-US" sz="2800" dirty="0"/>
              <a:t>; // </a:t>
            </a:r>
            <a:r>
              <a:rPr lang="en-US" sz="2800" dirty="0" err="1"/>
              <a:t>newLink</a:t>
            </a:r>
            <a:r>
              <a:rPr lang="en-US" sz="2800" dirty="0"/>
              <a:t> &lt;-- last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else {</a:t>
            </a:r>
          </a:p>
          <a:p>
            <a:pPr marL="914400" lvl="2" indent="0">
              <a:buNone/>
            </a:pPr>
            <a:r>
              <a:rPr lang="en-US" sz="2800" dirty="0" err="1"/>
              <a:t>first.previous</a:t>
            </a:r>
            <a:r>
              <a:rPr lang="en-US" sz="2800" dirty="0"/>
              <a:t> = </a:t>
            </a:r>
            <a:r>
              <a:rPr lang="en-US" sz="2800" dirty="0" err="1"/>
              <a:t>newLink</a:t>
            </a:r>
            <a:r>
              <a:rPr lang="en-US" sz="2800" dirty="0"/>
              <a:t>; // </a:t>
            </a:r>
            <a:r>
              <a:rPr lang="en-US" sz="2800" dirty="0" err="1"/>
              <a:t>newLink</a:t>
            </a:r>
            <a:r>
              <a:rPr lang="en-US" sz="2800" dirty="0"/>
              <a:t> &lt;-- old first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 err="1"/>
              <a:t>newLink.next</a:t>
            </a:r>
            <a:r>
              <a:rPr lang="en-US" sz="2800" dirty="0"/>
              <a:t> = first; // </a:t>
            </a:r>
            <a:r>
              <a:rPr lang="en-US" sz="2800" dirty="0" err="1"/>
              <a:t>newLink</a:t>
            </a:r>
            <a:r>
              <a:rPr lang="en-US" sz="2800" dirty="0"/>
              <a:t> --&gt; old first</a:t>
            </a:r>
          </a:p>
          <a:p>
            <a:pPr marL="457200" lvl="1" indent="0">
              <a:buNone/>
            </a:pPr>
            <a:r>
              <a:rPr lang="en-US" sz="2800" dirty="0"/>
              <a:t>first = </a:t>
            </a:r>
            <a:r>
              <a:rPr lang="en-US" sz="2800" dirty="0" err="1"/>
              <a:t>newLink</a:t>
            </a:r>
            <a:r>
              <a:rPr lang="en-US" sz="2800" dirty="0"/>
              <a:t>; // first --&gt; </a:t>
            </a:r>
            <a:r>
              <a:rPr lang="en-US" sz="2800" dirty="0" err="1"/>
              <a:t>newLink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858FC-7706-D542-B0CB-B056A2D6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119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F791-7688-0149-AC50-726F9361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in order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E6FD-E6DD-0044-A26C-79C0CA05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dirty="0"/>
              <a:t> – Change </a:t>
            </a:r>
            <a:r>
              <a:rPr lang="en-US" dirty="0" err="1"/>
              <a:t>prev</a:t>
            </a:r>
            <a:r>
              <a:rPr lang="en-US" dirty="0"/>
              <a:t> of new link</a:t>
            </a:r>
          </a:p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dirty="0"/>
              <a:t> – Change next of left link</a:t>
            </a:r>
          </a:p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3.</a:t>
            </a:r>
            <a:r>
              <a:rPr lang="en-US" dirty="0"/>
              <a:t> – Change next of new link</a:t>
            </a:r>
          </a:p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4.</a:t>
            </a:r>
            <a:r>
              <a:rPr lang="en-US" dirty="0"/>
              <a:t> – Change </a:t>
            </a:r>
            <a:r>
              <a:rPr lang="en-US" dirty="0" err="1"/>
              <a:t>prev</a:t>
            </a:r>
            <a:r>
              <a:rPr lang="en-US" dirty="0"/>
              <a:t> of right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58083-FD07-0D40-968E-E24882CF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2A61679-6B7B-8542-8864-B7748E78F3EE}"/>
              </a:ext>
            </a:extLst>
          </p:cNvPr>
          <p:cNvSpPr/>
          <p:nvPr/>
        </p:nvSpPr>
        <p:spPr>
          <a:xfrm>
            <a:off x="3389816" y="465241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A633B08-095F-154D-A63B-F482A473135C}"/>
              </a:ext>
            </a:extLst>
          </p:cNvPr>
          <p:cNvSpPr/>
          <p:nvPr/>
        </p:nvSpPr>
        <p:spPr>
          <a:xfrm>
            <a:off x="3389816" y="417738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790334-EDCB-7C4F-A814-F643CA115E49}"/>
              </a:ext>
            </a:extLst>
          </p:cNvPr>
          <p:cNvSpPr/>
          <p:nvPr/>
        </p:nvSpPr>
        <p:spPr>
          <a:xfrm>
            <a:off x="3389815" y="37225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7B3F5EB-7C83-2946-AE0E-B9FC81C08235}"/>
              </a:ext>
            </a:extLst>
          </p:cNvPr>
          <p:cNvSpPr/>
          <p:nvPr/>
        </p:nvSpPr>
        <p:spPr>
          <a:xfrm>
            <a:off x="5612179" y="465241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2849361-D2A8-7F42-9B2E-BB8D1EA6B586}"/>
              </a:ext>
            </a:extLst>
          </p:cNvPr>
          <p:cNvSpPr/>
          <p:nvPr/>
        </p:nvSpPr>
        <p:spPr>
          <a:xfrm>
            <a:off x="5612179" y="417738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886AE57-738A-FB49-87E4-523E862A5C7B}"/>
              </a:ext>
            </a:extLst>
          </p:cNvPr>
          <p:cNvSpPr/>
          <p:nvPr/>
        </p:nvSpPr>
        <p:spPr>
          <a:xfrm>
            <a:off x="5612178" y="37225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FBD4E49-E15F-8347-B00F-42878C3F0502}"/>
              </a:ext>
            </a:extLst>
          </p:cNvPr>
          <p:cNvSpPr/>
          <p:nvPr/>
        </p:nvSpPr>
        <p:spPr>
          <a:xfrm>
            <a:off x="6714146" y="465241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EF19EFD9-9F59-C744-8600-48AF1A49119B}"/>
              </a:ext>
            </a:extLst>
          </p:cNvPr>
          <p:cNvSpPr/>
          <p:nvPr/>
        </p:nvSpPr>
        <p:spPr>
          <a:xfrm>
            <a:off x="6714146" y="417738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2B44761-72DF-B84C-9137-24AA3068291F}"/>
              </a:ext>
            </a:extLst>
          </p:cNvPr>
          <p:cNvSpPr/>
          <p:nvPr/>
        </p:nvSpPr>
        <p:spPr>
          <a:xfrm>
            <a:off x="6714145" y="37225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EA81D8D-C068-884C-BABA-CD8D62AB473D}"/>
              </a:ext>
            </a:extLst>
          </p:cNvPr>
          <p:cNvSpPr/>
          <p:nvPr/>
        </p:nvSpPr>
        <p:spPr>
          <a:xfrm>
            <a:off x="2287846" y="465241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7610D45-AEA1-A24C-B5EA-5DFB7053ECA0}"/>
              </a:ext>
            </a:extLst>
          </p:cNvPr>
          <p:cNvSpPr/>
          <p:nvPr/>
        </p:nvSpPr>
        <p:spPr>
          <a:xfrm>
            <a:off x="2287846" y="417738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98D6F36-3A92-6541-B7E5-B5C4CF14D019}"/>
              </a:ext>
            </a:extLst>
          </p:cNvPr>
          <p:cNvSpPr/>
          <p:nvPr/>
        </p:nvSpPr>
        <p:spPr>
          <a:xfrm>
            <a:off x="2287845" y="37225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98C44C88-74D5-A14A-81F1-0B89FB0BDE2E}"/>
              </a:ext>
            </a:extLst>
          </p:cNvPr>
          <p:cNvSpPr/>
          <p:nvPr/>
        </p:nvSpPr>
        <p:spPr>
          <a:xfrm>
            <a:off x="1185875" y="417738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24801FF-8633-CB44-8278-5CFCCC57AC7B}"/>
              </a:ext>
            </a:extLst>
          </p:cNvPr>
          <p:cNvSpPr/>
          <p:nvPr/>
        </p:nvSpPr>
        <p:spPr>
          <a:xfrm>
            <a:off x="1185874" y="372257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last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22361F-EC3B-114D-8062-25BC75A03441}"/>
              </a:ext>
            </a:extLst>
          </p:cNvPr>
          <p:cNvSpPr/>
          <p:nvPr/>
        </p:nvSpPr>
        <p:spPr>
          <a:xfrm>
            <a:off x="346784" y="3799602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F3AB2340-0864-AA43-A895-613EEF295BF7}"/>
              </a:ext>
            </a:extLst>
          </p:cNvPr>
          <p:cNvSpPr/>
          <p:nvPr/>
        </p:nvSpPr>
        <p:spPr>
          <a:xfrm rot="5400000">
            <a:off x="1821227" y="4247402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AFE4F994-4CAE-6140-B962-7E373BF67241}"/>
              </a:ext>
            </a:extLst>
          </p:cNvPr>
          <p:cNvSpPr/>
          <p:nvPr/>
        </p:nvSpPr>
        <p:spPr>
          <a:xfrm rot="5400000">
            <a:off x="2922024" y="4247403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D02F7F95-95DE-AE47-B769-6D746CC5D338}"/>
              </a:ext>
            </a:extLst>
          </p:cNvPr>
          <p:cNvSpPr/>
          <p:nvPr/>
        </p:nvSpPr>
        <p:spPr>
          <a:xfrm rot="5400000">
            <a:off x="6247532" y="4259016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D5D1CFD6-C4C3-F745-B5C8-23592B559ADC}"/>
              </a:ext>
            </a:extLst>
          </p:cNvPr>
          <p:cNvSpPr/>
          <p:nvPr/>
        </p:nvSpPr>
        <p:spPr>
          <a:xfrm rot="16200000">
            <a:off x="6247532" y="4722426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28D65568-3DD4-7240-AB0F-C961BDBCFE58}"/>
              </a:ext>
            </a:extLst>
          </p:cNvPr>
          <p:cNvSpPr/>
          <p:nvPr/>
        </p:nvSpPr>
        <p:spPr>
          <a:xfrm rot="16200000">
            <a:off x="2919814" y="4695385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C15944A-DC1A-BF4D-8035-F5AD876C4BD0}"/>
              </a:ext>
            </a:extLst>
          </p:cNvPr>
          <p:cNvSpPr/>
          <p:nvPr/>
        </p:nvSpPr>
        <p:spPr>
          <a:xfrm rot="16200000">
            <a:off x="1817844" y="4722425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3BDED4-4D99-2346-8EF4-8CAFC51F1E2B}"/>
                  </a:ext>
                </a:extLst>
              </p:cNvPr>
              <p:cNvSpPr/>
              <p:nvPr/>
            </p:nvSpPr>
            <p:spPr>
              <a:xfrm>
                <a:off x="1348953" y="4763059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3BDED4-4D99-2346-8EF4-8CAFC51F1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953" y="4763059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7500" b="-47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p Arrow 28">
            <a:extLst>
              <a:ext uri="{FF2B5EF4-FFF2-40B4-BE49-F238E27FC236}">
                <a16:creationId xmlns:a16="http://schemas.microsoft.com/office/drawing/2014/main" id="{FAB31B17-9C62-2C4E-A93D-1112874D2F25}"/>
              </a:ext>
            </a:extLst>
          </p:cNvPr>
          <p:cNvSpPr/>
          <p:nvPr/>
        </p:nvSpPr>
        <p:spPr>
          <a:xfrm rot="5400000">
            <a:off x="7362449" y="4247402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E1018C-ED61-2242-A65A-8C6D3ED25FC6}"/>
                  </a:ext>
                </a:extLst>
              </p:cNvPr>
              <p:cNvSpPr/>
              <p:nvPr/>
            </p:nvSpPr>
            <p:spPr>
              <a:xfrm>
                <a:off x="7816111" y="4223236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6E1018C-ED61-2242-A65A-8C6D3ED25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111" y="4223236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rved Down Arrow 30">
            <a:extLst>
              <a:ext uri="{FF2B5EF4-FFF2-40B4-BE49-F238E27FC236}">
                <a16:creationId xmlns:a16="http://schemas.microsoft.com/office/drawing/2014/main" id="{66E86D78-5EE5-7F47-8CDF-423A5068294D}"/>
              </a:ext>
            </a:extLst>
          </p:cNvPr>
          <p:cNvSpPr/>
          <p:nvPr/>
        </p:nvSpPr>
        <p:spPr>
          <a:xfrm>
            <a:off x="1463040" y="3315950"/>
            <a:ext cx="5756032" cy="467040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3DDFA17-862A-DD43-9786-CFBAAA8D7F2A}"/>
              </a:ext>
            </a:extLst>
          </p:cNvPr>
          <p:cNvSpPr/>
          <p:nvPr/>
        </p:nvSpPr>
        <p:spPr>
          <a:xfrm>
            <a:off x="4387657" y="6145753"/>
            <a:ext cx="711081" cy="633867"/>
          </a:xfrm>
          <a:prstGeom prst="cub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E8961454-368B-2244-B241-4F1773ADE82B}"/>
              </a:ext>
            </a:extLst>
          </p:cNvPr>
          <p:cNvSpPr/>
          <p:nvPr/>
        </p:nvSpPr>
        <p:spPr>
          <a:xfrm>
            <a:off x="4387657" y="5670727"/>
            <a:ext cx="711081" cy="633867"/>
          </a:xfrm>
          <a:prstGeom prst="cub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2B73237-775B-3A46-A191-21B15A780DDB}"/>
              </a:ext>
            </a:extLst>
          </p:cNvPr>
          <p:cNvSpPr/>
          <p:nvPr/>
        </p:nvSpPr>
        <p:spPr>
          <a:xfrm>
            <a:off x="4387656" y="5215912"/>
            <a:ext cx="711081" cy="633867"/>
          </a:xfrm>
          <a:prstGeom prst="cub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3EAE5-BC9B-E046-A073-772540BEB594}"/>
              </a:ext>
            </a:extLst>
          </p:cNvPr>
          <p:cNvSpPr/>
          <p:nvPr/>
        </p:nvSpPr>
        <p:spPr>
          <a:xfrm>
            <a:off x="4375271" y="477379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" pitchFamily="2" charset="0"/>
              </a:rPr>
              <a:t>insert</a:t>
            </a:r>
            <a:endParaRPr lang="en-US" b="1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49B56AC8-7DED-FC4A-801A-C33A7E34937A}"/>
              </a:ext>
            </a:extLst>
          </p:cNvPr>
          <p:cNvSpPr/>
          <p:nvPr/>
        </p:nvSpPr>
        <p:spPr>
          <a:xfrm rot="12910676">
            <a:off x="5281215" y="5130251"/>
            <a:ext cx="439387" cy="153606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8FB29071-C55D-1740-A67D-DD08BE50D604}"/>
              </a:ext>
            </a:extLst>
          </p:cNvPr>
          <p:cNvSpPr/>
          <p:nvPr/>
        </p:nvSpPr>
        <p:spPr>
          <a:xfrm rot="1597118">
            <a:off x="5155108" y="4547617"/>
            <a:ext cx="439387" cy="154016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BBED941C-2EA3-884D-B1B7-9E0C1280BAD7}"/>
              </a:ext>
            </a:extLst>
          </p:cNvPr>
          <p:cNvSpPr/>
          <p:nvPr/>
        </p:nvSpPr>
        <p:spPr>
          <a:xfrm rot="9532983">
            <a:off x="3918530" y="4637257"/>
            <a:ext cx="439387" cy="1540160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7D05EC16-E961-EA4B-98C7-D5EC3F396BC4}"/>
              </a:ext>
            </a:extLst>
          </p:cNvPr>
          <p:cNvSpPr/>
          <p:nvPr/>
        </p:nvSpPr>
        <p:spPr>
          <a:xfrm rot="20240049">
            <a:off x="3724522" y="5177293"/>
            <a:ext cx="439387" cy="153606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C7695B-7856-FA42-AF67-344DC0E4D857}"/>
              </a:ext>
            </a:extLst>
          </p:cNvPr>
          <p:cNvSpPr/>
          <p:nvPr/>
        </p:nvSpPr>
        <p:spPr>
          <a:xfrm>
            <a:off x="3462260" y="5951666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FD70E6-E4DD-5548-AF4B-DEB110AE894F}"/>
              </a:ext>
            </a:extLst>
          </p:cNvPr>
          <p:cNvSpPr/>
          <p:nvPr/>
        </p:nvSpPr>
        <p:spPr>
          <a:xfrm>
            <a:off x="4042337" y="4714014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7AA02D-86ED-E448-B468-1FEFF76D30BB}"/>
              </a:ext>
            </a:extLst>
          </p:cNvPr>
          <p:cNvSpPr/>
          <p:nvPr/>
        </p:nvSpPr>
        <p:spPr>
          <a:xfrm>
            <a:off x="5040804" y="4628729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3.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6D2A0-129A-5542-ACC6-88139E764CCF}"/>
              </a:ext>
            </a:extLst>
          </p:cNvPr>
          <p:cNvSpPr/>
          <p:nvPr/>
        </p:nvSpPr>
        <p:spPr>
          <a:xfrm>
            <a:off x="5534691" y="5901431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4.</a:t>
            </a:r>
            <a:r>
              <a:rPr lang="en-US" sz="2800" dirty="0"/>
              <a:t> 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493507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5ABB-919B-9648-B626-474257A4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Implementation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CB685-3DAC-A64B-8B58-703E378E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public void </a:t>
            </a:r>
            <a:r>
              <a:rPr lang="en-US" sz="2000" dirty="0" err="1"/>
              <a:t>insertOrdered</a:t>
            </a:r>
            <a:r>
              <a:rPr lang="en-US" sz="2000" dirty="0"/>
              <a:t>(long data) { //inserts data in order</a:t>
            </a:r>
          </a:p>
          <a:p>
            <a:pPr marL="457200" lvl="1" indent="0">
              <a:buNone/>
            </a:pPr>
            <a:r>
              <a:rPr lang="en-US" sz="2000" dirty="0"/>
              <a:t>Link current = first; // start at beginning</a:t>
            </a:r>
          </a:p>
          <a:p>
            <a:pPr marL="457200" lvl="1" indent="0">
              <a:buNone/>
            </a:pPr>
            <a:r>
              <a:rPr lang="en-US" sz="2000" dirty="0"/>
              <a:t>while(current!=null &amp;&amp; data &gt; </a:t>
            </a:r>
            <a:r>
              <a:rPr lang="en-US" sz="2000" dirty="0" err="1"/>
              <a:t>current.data</a:t>
            </a:r>
            <a:r>
              <a:rPr lang="en-US" sz="2000" dirty="0"/>
              <a:t>) { current = </a:t>
            </a:r>
            <a:r>
              <a:rPr lang="en-US" sz="2000" dirty="0" err="1"/>
              <a:t>current.next</a:t>
            </a:r>
            <a:r>
              <a:rPr lang="en-US" sz="2000" dirty="0"/>
              <a:t>; </a:t>
            </a:r>
          </a:p>
          <a:p>
            <a:pPr marL="457200" lvl="1" indent="0">
              <a:buNone/>
            </a:pPr>
            <a:r>
              <a:rPr lang="en-US" sz="2000" dirty="0"/>
              <a:t>} // move to next link </a:t>
            </a:r>
          </a:p>
          <a:p>
            <a:pPr marL="457200" lvl="1" indent="0">
              <a:buNone/>
            </a:pPr>
            <a:r>
              <a:rPr lang="en-US" sz="2000" dirty="0"/>
              <a:t>Link </a:t>
            </a:r>
            <a:r>
              <a:rPr lang="en-US" sz="2000" dirty="0" err="1"/>
              <a:t>newLink</a:t>
            </a:r>
            <a:r>
              <a:rPr lang="en-US" sz="2000" dirty="0"/>
              <a:t> = new Link(data); // make new link</a:t>
            </a:r>
          </a:p>
          <a:p>
            <a:pPr marL="457200" lvl="1" indent="0">
              <a:buNone/>
            </a:pPr>
            <a:r>
              <a:rPr lang="en-US" sz="2000" dirty="0"/>
              <a:t>if(current==first) { // if insertion at head</a:t>
            </a:r>
          </a:p>
          <a:p>
            <a:pPr marL="914400" lvl="2" indent="0">
              <a:buNone/>
            </a:pPr>
            <a:r>
              <a:rPr lang="en-US" dirty="0" err="1"/>
              <a:t>insertHead</a:t>
            </a:r>
            <a:r>
              <a:rPr lang="en-US" dirty="0"/>
              <a:t>(data);</a:t>
            </a:r>
          </a:p>
          <a:p>
            <a:pPr marL="457200" lvl="1" indent="0">
              <a:buNone/>
            </a:pPr>
            <a:r>
              <a:rPr lang="en-US" sz="2000" dirty="0"/>
              <a:t>} else if(current==last){ //if insertion at tail</a:t>
            </a:r>
          </a:p>
          <a:p>
            <a:pPr marL="914400" lvl="2" indent="0">
              <a:buNone/>
            </a:pPr>
            <a:r>
              <a:rPr lang="en-US" dirty="0" err="1"/>
              <a:t>insertTail</a:t>
            </a:r>
            <a:r>
              <a:rPr lang="en-US" dirty="0"/>
              <a:t>(data);</a:t>
            </a:r>
          </a:p>
          <a:p>
            <a:pPr marL="457200" lvl="1" indent="0">
              <a:buNone/>
            </a:pPr>
            <a:r>
              <a:rPr lang="en-US" sz="2000" dirty="0"/>
              <a:t>} else { // somewhere in middle</a:t>
            </a:r>
          </a:p>
          <a:p>
            <a:pPr marL="914400" lvl="2" indent="0">
              <a:buNone/>
            </a:pPr>
            <a:r>
              <a:rPr lang="en-US" dirty="0" err="1"/>
              <a:t>newLink.previous</a:t>
            </a:r>
            <a:r>
              <a:rPr lang="en-US" dirty="0"/>
              <a:t> = </a:t>
            </a:r>
            <a:r>
              <a:rPr lang="en-US" dirty="0" err="1"/>
              <a:t>current.previous</a:t>
            </a:r>
            <a:r>
              <a:rPr lang="en-US" dirty="0"/>
              <a:t>; // step 1</a:t>
            </a:r>
          </a:p>
          <a:p>
            <a:pPr marL="914400" lvl="2" indent="0">
              <a:buNone/>
            </a:pPr>
            <a:r>
              <a:rPr lang="en-US" dirty="0" err="1"/>
              <a:t>current.previous.next</a:t>
            </a:r>
            <a:r>
              <a:rPr lang="en-US" dirty="0"/>
              <a:t> = </a:t>
            </a:r>
            <a:r>
              <a:rPr lang="en-US" dirty="0" err="1"/>
              <a:t>newLink</a:t>
            </a:r>
            <a:r>
              <a:rPr lang="en-US" dirty="0"/>
              <a:t>; // step 2</a:t>
            </a:r>
          </a:p>
          <a:p>
            <a:pPr marL="914400" lvl="2" indent="0">
              <a:buNone/>
            </a:pPr>
            <a:r>
              <a:rPr lang="en-US" dirty="0" err="1"/>
              <a:t>newLink.next</a:t>
            </a:r>
            <a:r>
              <a:rPr lang="en-US" dirty="0"/>
              <a:t> = current; // step 3</a:t>
            </a:r>
          </a:p>
          <a:p>
            <a:pPr marL="914400" lvl="2" indent="0">
              <a:buNone/>
            </a:pPr>
            <a:r>
              <a:rPr lang="en-US" dirty="0" err="1"/>
              <a:t>current.previous</a:t>
            </a:r>
            <a:r>
              <a:rPr lang="en-US" dirty="0"/>
              <a:t> = </a:t>
            </a:r>
            <a:r>
              <a:rPr lang="en-US" dirty="0" err="1"/>
              <a:t>newLink</a:t>
            </a:r>
            <a:r>
              <a:rPr lang="en-US" dirty="0"/>
              <a:t>; // step 4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1A622-53D7-CD4C-8297-23EE8214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6838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6614-978A-DF48-8A05-A63062F0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F19A6-C28B-914D-92B5-E684F276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Why are linked lists better than arrays?</a:t>
            </a:r>
          </a:p>
          <a:p>
            <a:pPr lvl="1"/>
            <a:r>
              <a:rPr lang="en-US" sz="2800" dirty="0"/>
              <a:t>Problems of array: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800" dirty="0"/>
              <a:t>Arrays waste space because they aren’t always full</a:t>
            </a:r>
          </a:p>
          <a:p>
            <a:pPr lvl="3"/>
            <a:r>
              <a:rPr lang="en-US" sz="2800" dirty="0"/>
              <a:t>For example, you set “int </a:t>
            </a:r>
            <a:r>
              <a:rPr lang="en-US" sz="2800" dirty="0" err="1"/>
              <a:t>arr</a:t>
            </a:r>
            <a:r>
              <a:rPr lang="en-US" sz="2800" dirty="0"/>
              <a:t>[1000]” to store  score of this class. But this class only have 50 students. Then the slots from </a:t>
            </a:r>
            <a:r>
              <a:rPr lang="en-US" sz="2800" dirty="0" err="1"/>
              <a:t>arr</a:t>
            </a:r>
            <a:r>
              <a:rPr lang="en-US" sz="2800" dirty="0"/>
              <a:t>[50] to </a:t>
            </a:r>
            <a:r>
              <a:rPr lang="en-US" sz="2800" dirty="0" err="1"/>
              <a:t>arr</a:t>
            </a:r>
            <a:r>
              <a:rPr lang="en-US" sz="2800" dirty="0"/>
              <a:t>[999] will not use.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800" dirty="0"/>
              <a:t>When they get full it is not easy to extend them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800" dirty="0"/>
              <a:t>If you want to insert a new element in a particular slot you have to copy all the items that need to be 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387-0297-0D49-855D-47B3AD2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01025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E36F-594E-1747-8061-0AB837A8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Deletion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4D2C-CD12-D041-AC07-51E5FA4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24F67-0468-8D42-873F-3C1EEB0F3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dirty="0"/>
              <a:t> – Change next of left link</a:t>
            </a:r>
          </a:p>
          <a:p>
            <a:r>
              <a:rPr lang="en-TW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dirty="0"/>
              <a:t> – Change </a:t>
            </a:r>
            <a:r>
              <a:rPr lang="en-US" dirty="0" err="1"/>
              <a:t>prev</a:t>
            </a:r>
            <a:r>
              <a:rPr lang="en-US" dirty="0"/>
              <a:t> of right link</a:t>
            </a:r>
          </a:p>
          <a:p>
            <a:endParaRPr lang="en-TW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61ADC14-E767-CA4F-82C6-492686538474}"/>
              </a:ext>
            </a:extLst>
          </p:cNvPr>
          <p:cNvSpPr/>
          <p:nvPr/>
        </p:nvSpPr>
        <p:spPr>
          <a:xfrm>
            <a:off x="3632386" y="444765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817663E4-5E05-7249-85DF-FF24B83EC6C7}"/>
              </a:ext>
            </a:extLst>
          </p:cNvPr>
          <p:cNvSpPr/>
          <p:nvPr/>
        </p:nvSpPr>
        <p:spPr>
          <a:xfrm>
            <a:off x="3632386" y="39726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E135034-2D38-0C42-86BD-E00F20F20725}"/>
              </a:ext>
            </a:extLst>
          </p:cNvPr>
          <p:cNvSpPr/>
          <p:nvPr/>
        </p:nvSpPr>
        <p:spPr>
          <a:xfrm>
            <a:off x="3632385" y="35178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545E338-0145-CC4C-ACD4-FF20774C6047}"/>
              </a:ext>
            </a:extLst>
          </p:cNvPr>
          <p:cNvSpPr/>
          <p:nvPr/>
        </p:nvSpPr>
        <p:spPr>
          <a:xfrm>
            <a:off x="4734355" y="444765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D4B43F0-11D7-8F4B-B60C-085D1D7E2E10}"/>
              </a:ext>
            </a:extLst>
          </p:cNvPr>
          <p:cNvSpPr/>
          <p:nvPr/>
        </p:nvSpPr>
        <p:spPr>
          <a:xfrm>
            <a:off x="4734355" y="39726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CD70E18-8427-E045-8CAA-D92D82CBF591}"/>
              </a:ext>
            </a:extLst>
          </p:cNvPr>
          <p:cNvSpPr/>
          <p:nvPr/>
        </p:nvSpPr>
        <p:spPr>
          <a:xfrm>
            <a:off x="4734354" y="35178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19DE15C-77D4-CA48-8200-C053360EA7D7}"/>
              </a:ext>
            </a:extLst>
          </p:cNvPr>
          <p:cNvSpPr/>
          <p:nvPr/>
        </p:nvSpPr>
        <p:spPr>
          <a:xfrm>
            <a:off x="5836322" y="444765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F5CC746C-8676-AC48-AFB3-AF48A43B9ADF}"/>
              </a:ext>
            </a:extLst>
          </p:cNvPr>
          <p:cNvSpPr/>
          <p:nvPr/>
        </p:nvSpPr>
        <p:spPr>
          <a:xfrm>
            <a:off x="5836322" y="39726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AB4D5F8B-D4AE-E540-9F8B-8D3919658AED}"/>
              </a:ext>
            </a:extLst>
          </p:cNvPr>
          <p:cNvSpPr/>
          <p:nvPr/>
        </p:nvSpPr>
        <p:spPr>
          <a:xfrm>
            <a:off x="5836321" y="35178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C3E1DEB6-CCAC-1544-B8D6-EDB934DAACC8}"/>
              </a:ext>
            </a:extLst>
          </p:cNvPr>
          <p:cNvSpPr/>
          <p:nvPr/>
        </p:nvSpPr>
        <p:spPr>
          <a:xfrm>
            <a:off x="2530416" y="444765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prev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808ADBE7-A03F-184D-8D5A-8AD31D8A1B85}"/>
              </a:ext>
            </a:extLst>
          </p:cNvPr>
          <p:cNvSpPr/>
          <p:nvPr/>
        </p:nvSpPr>
        <p:spPr>
          <a:xfrm>
            <a:off x="2530416" y="39726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7344072-DB0A-C041-8FD6-9CC54C2BE84B}"/>
              </a:ext>
            </a:extLst>
          </p:cNvPr>
          <p:cNvSpPr/>
          <p:nvPr/>
        </p:nvSpPr>
        <p:spPr>
          <a:xfrm>
            <a:off x="2530415" y="35178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26CA04EF-0339-0446-ADD1-570D522BFC1E}"/>
              </a:ext>
            </a:extLst>
          </p:cNvPr>
          <p:cNvSpPr/>
          <p:nvPr/>
        </p:nvSpPr>
        <p:spPr>
          <a:xfrm>
            <a:off x="1428445" y="397262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D4D7108-4C41-E548-AA2F-CBDA0FAE6E3A}"/>
              </a:ext>
            </a:extLst>
          </p:cNvPr>
          <p:cNvSpPr/>
          <p:nvPr/>
        </p:nvSpPr>
        <p:spPr>
          <a:xfrm>
            <a:off x="1428444" y="351780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last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DFBA5-3853-2846-8144-142C0583B7D2}"/>
              </a:ext>
            </a:extLst>
          </p:cNvPr>
          <p:cNvSpPr/>
          <p:nvPr/>
        </p:nvSpPr>
        <p:spPr>
          <a:xfrm>
            <a:off x="1428444" y="2701663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19581FAE-B13D-1445-8F3F-702DC334B774}"/>
              </a:ext>
            </a:extLst>
          </p:cNvPr>
          <p:cNvSpPr/>
          <p:nvPr/>
        </p:nvSpPr>
        <p:spPr>
          <a:xfrm rot="5400000">
            <a:off x="2063797" y="404264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815F61F9-F238-634A-B611-75D3E25B1116}"/>
              </a:ext>
            </a:extLst>
          </p:cNvPr>
          <p:cNvSpPr/>
          <p:nvPr/>
        </p:nvSpPr>
        <p:spPr>
          <a:xfrm rot="5400000">
            <a:off x="3716169" y="3491067"/>
            <a:ext cx="439387" cy="159698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F99BBDBF-62EB-5848-BDFA-029C507C1BBC}"/>
              </a:ext>
            </a:extLst>
          </p:cNvPr>
          <p:cNvSpPr/>
          <p:nvPr/>
        </p:nvSpPr>
        <p:spPr>
          <a:xfrm rot="5400000">
            <a:off x="5369708" y="405425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EEBFDD16-B3B2-1A42-808E-39F7AA436DBA}"/>
              </a:ext>
            </a:extLst>
          </p:cNvPr>
          <p:cNvSpPr/>
          <p:nvPr/>
        </p:nvSpPr>
        <p:spPr>
          <a:xfrm rot="16200000">
            <a:off x="5369708" y="4517664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3F2BCD4E-3E12-8E4C-9153-4B7040AE5075}"/>
              </a:ext>
            </a:extLst>
          </p:cNvPr>
          <p:cNvSpPr/>
          <p:nvPr/>
        </p:nvSpPr>
        <p:spPr>
          <a:xfrm rot="16200000">
            <a:off x="3713960" y="3939047"/>
            <a:ext cx="439387" cy="1596988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6A0F25F1-C3EF-D245-A24B-65E137C71002}"/>
              </a:ext>
            </a:extLst>
          </p:cNvPr>
          <p:cNvSpPr/>
          <p:nvPr/>
        </p:nvSpPr>
        <p:spPr>
          <a:xfrm rot="16200000">
            <a:off x="2060414" y="4517663"/>
            <a:ext cx="439387" cy="493836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DECEC5-99EF-774D-8F0E-9D0579FA1AAD}"/>
                  </a:ext>
                </a:extLst>
              </p:cNvPr>
              <p:cNvSpPr/>
              <p:nvPr/>
            </p:nvSpPr>
            <p:spPr>
              <a:xfrm>
                <a:off x="1591523" y="4558297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DECEC5-99EF-774D-8F0E-9D0579FA1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523" y="4558297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Up Arrow 30">
            <a:extLst>
              <a:ext uri="{FF2B5EF4-FFF2-40B4-BE49-F238E27FC236}">
                <a16:creationId xmlns:a16="http://schemas.microsoft.com/office/drawing/2014/main" id="{BA43C8DB-D9B9-A946-9165-4F28EE8AA2C4}"/>
              </a:ext>
            </a:extLst>
          </p:cNvPr>
          <p:cNvSpPr/>
          <p:nvPr/>
        </p:nvSpPr>
        <p:spPr>
          <a:xfrm rot="5400000">
            <a:off x="6484625" y="4042640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127CFA-2A93-CE4B-9D78-D2D46D54A42E}"/>
                  </a:ext>
                </a:extLst>
              </p:cNvPr>
              <p:cNvSpPr/>
              <p:nvPr/>
            </p:nvSpPr>
            <p:spPr>
              <a:xfrm>
                <a:off x="6938287" y="401847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127CFA-2A93-CE4B-9D78-D2D46D54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87" y="4018474"/>
                <a:ext cx="492443" cy="523220"/>
              </a:xfrm>
              <a:prstGeom prst="rect">
                <a:avLst/>
              </a:prstGeom>
              <a:blipFill>
                <a:blip r:embed="rId3"/>
                <a:stretch>
                  <a:fillRect l="-7500"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0E782CE5-8ED8-1746-9C27-BE21A903D071}"/>
              </a:ext>
            </a:extLst>
          </p:cNvPr>
          <p:cNvSpPr/>
          <p:nvPr/>
        </p:nvSpPr>
        <p:spPr>
          <a:xfrm>
            <a:off x="1734078" y="2898290"/>
            <a:ext cx="4607170" cy="679938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3B5C2D-F1A3-4247-AD41-091CA54C3B1E}"/>
              </a:ext>
            </a:extLst>
          </p:cNvPr>
          <p:cNvSpPr/>
          <p:nvPr/>
        </p:nvSpPr>
        <p:spPr>
          <a:xfrm>
            <a:off x="4287406" y="3637049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AD201-BF5B-9A49-8F00-823D68C96FBA}"/>
              </a:ext>
            </a:extLst>
          </p:cNvPr>
          <p:cNvSpPr/>
          <p:nvPr/>
        </p:nvSpPr>
        <p:spPr>
          <a:xfrm>
            <a:off x="4299328" y="4812319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sz="2800" dirty="0"/>
              <a:t> 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76686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E36F-594E-1747-8061-0AB837A8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Implementation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9F19-5F1D-DF49-84FB-A1A800C66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public Link delete (long key) { // delete item with given key</a:t>
            </a:r>
          </a:p>
          <a:p>
            <a:pPr marL="457200" lvl="1" indent="0">
              <a:buNone/>
            </a:pPr>
            <a:r>
              <a:rPr lang="en-US" sz="1800" dirty="0"/>
              <a:t>Link current = first; // start at beginning</a:t>
            </a:r>
          </a:p>
          <a:p>
            <a:pPr marL="457200" lvl="1" indent="0">
              <a:buNone/>
            </a:pPr>
            <a:r>
              <a:rPr lang="en-US" sz="1800" dirty="0"/>
              <a:t>while(</a:t>
            </a:r>
            <a:r>
              <a:rPr lang="en-US" sz="1800" dirty="0" err="1"/>
              <a:t>current.data</a:t>
            </a:r>
            <a:r>
              <a:rPr lang="en-US" sz="1800" dirty="0"/>
              <a:t> != key){ // until match is found</a:t>
            </a:r>
          </a:p>
          <a:p>
            <a:pPr marL="914400" lvl="2" indent="0">
              <a:buNone/>
            </a:pPr>
            <a:r>
              <a:rPr lang="en-US" sz="1800" dirty="0"/>
              <a:t>current = </a:t>
            </a:r>
            <a:r>
              <a:rPr lang="en-US" sz="1800" dirty="0" err="1"/>
              <a:t>current.next</a:t>
            </a:r>
            <a:r>
              <a:rPr lang="en-US" sz="1800" dirty="0"/>
              <a:t>; // move to next link</a:t>
            </a:r>
          </a:p>
          <a:p>
            <a:pPr marL="457200" lvl="1" indent="0">
              <a:buNone/>
            </a:pPr>
            <a:r>
              <a:rPr lang="en-US" sz="1800" dirty="0"/>
              <a:t>}</a:t>
            </a:r>
          </a:p>
          <a:p>
            <a:pPr marL="457200" lvl="1" indent="0">
              <a:buNone/>
            </a:pPr>
            <a:r>
              <a:rPr lang="en-US" sz="1800" dirty="0"/>
              <a:t>if(current == null){ return null; } // didn't find it</a:t>
            </a:r>
          </a:p>
          <a:p>
            <a:pPr marL="457200" lvl="1" indent="0">
              <a:buNone/>
            </a:pPr>
            <a:r>
              <a:rPr lang="en-US" sz="1800" dirty="0"/>
              <a:t>if(current == first){ // found it; first item?</a:t>
            </a:r>
          </a:p>
          <a:p>
            <a:pPr marL="914400" lvl="2" indent="0">
              <a:buNone/>
            </a:pPr>
            <a:r>
              <a:rPr lang="en-US" sz="1800" dirty="0"/>
              <a:t>first = </a:t>
            </a:r>
            <a:r>
              <a:rPr lang="en-US" sz="1800" dirty="0" err="1"/>
              <a:t>current.next</a:t>
            </a:r>
            <a:r>
              <a:rPr lang="en-US" sz="1800" dirty="0"/>
              <a:t>; // first --&gt; old next</a:t>
            </a:r>
          </a:p>
          <a:p>
            <a:pPr marL="457200" lvl="1" indent="0">
              <a:buNone/>
            </a:pPr>
            <a:r>
              <a:rPr lang="en-US" sz="1800" dirty="0"/>
              <a:t>} else { // not first. // old previous --&gt; old next</a:t>
            </a:r>
          </a:p>
          <a:p>
            <a:pPr marL="914400" lvl="2" indent="0">
              <a:buNone/>
            </a:pPr>
            <a:r>
              <a:rPr lang="en-US" sz="1800" dirty="0" err="1"/>
              <a:t>current.previous.next</a:t>
            </a:r>
            <a:r>
              <a:rPr lang="en-US" sz="1800" dirty="0"/>
              <a:t> = </a:t>
            </a:r>
            <a:r>
              <a:rPr lang="en-US" sz="1800" dirty="0" err="1"/>
              <a:t>current.next</a:t>
            </a:r>
            <a:r>
              <a:rPr lang="en-US" sz="1800" dirty="0"/>
              <a:t>;</a:t>
            </a:r>
          </a:p>
          <a:p>
            <a:pPr marL="457200" lvl="1" indent="0">
              <a:buNone/>
            </a:pPr>
            <a:r>
              <a:rPr lang="en-US" sz="1800" dirty="0"/>
              <a:t>}</a:t>
            </a:r>
          </a:p>
          <a:p>
            <a:pPr marL="457200" lvl="1" indent="0">
              <a:buNone/>
            </a:pPr>
            <a:r>
              <a:rPr lang="en-US" sz="1800" dirty="0"/>
              <a:t>if(current==last){ // last item?</a:t>
            </a:r>
          </a:p>
          <a:p>
            <a:pPr marL="914400" lvl="2" indent="0">
              <a:buNone/>
            </a:pPr>
            <a:r>
              <a:rPr lang="en-US" sz="1800" dirty="0"/>
              <a:t>last = </a:t>
            </a:r>
            <a:r>
              <a:rPr lang="en-US" sz="1800" dirty="0" err="1"/>
              <a:t>current.previous</a:t>
            </a:r>
            <a:r>
              <a:rPr lang="en-US" sz="1800" dirty="0"/>
              <a:t>; // old previous &lt;-- last</a:t>
            </a:r>
          </a:p>
          <a:p>
            <a:pPr marL="457200" lvl="1" indent="0">
              <a:buNone/>
            </a:pPr>
            <a:r>
              <a:rPr lang="en-US" sz="1800" dirty="0"/>
              <a:t>} else { // not last item  // old previous &lt;-- old next</a:t>
            </a:r>
          </a:p>
          <a:p>
            <a:pPr marL="914400" lvl="2" indent="0">
              <a:buNone/>
            </a:pPr>
            <a:r>
              <a:rPr lang="en-US" sz="1800" dirty="0" err="1"/>
              <a:t>current.next.previous</a:t>
            </a:r>
            <a:r>
              <a:rPr lang="en-US" sz="1800" dirty="0"/>
              <a:t> = </a:t>
            </a:r>
            <a:r>
              <a:rPr lang="en-US" sz="1800" dirty="0" err="1"/>
              <a:t>current.previous</a:t>
            </a:r>
            <a:r>
              <a:rPr lang="en-US" sz="1800" dirty="0"/>
              <a:t>;</a:t>
            </a:r>
          </a:p>
          <a:p>
            <a:pPr marL="457200" lvl="1" indent="0">
              <a:buNone/>
            </a:pPr>
            <a:r>
              <a:rPr lang="en-US" sz="1800" dirty="0"/>
              <a:t>}</a:t>
            </a:r>
          </a:p>
          <a:p>
            <a:pPr marL="457200" lvl="1" indent="0">
              <a:buNone/>
            </a:pPr>
            <a:r>
              <a:rPr lang="en-US" sz="1800" dirty="0"/>
              <a:t>return current; // return value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4D2C-CD12-D041-AC07-51E5FA4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43022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E91D-9B82-6447-A6EB-657996D5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Iterators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D7F9-2B75-814B-928D-733147BCA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order to find a link we started at the beginning and searched all the way through</a:t>
            </a:r>
          </a:p>
          <a:p>
            <a:r>
              <a:rPr lang="en-US" sz="2400" dirty="0"/>
              <a:t>This doesn’t give the user any control over the items passed over</a:t>
            </a:r>
          </a:p>
          <a:p>
            <a:r>
              <a:rPr lang="en-US" sz="2400" dirty="0"/>
              <a:t>Suppose you want to traverse a list and perform some operation on certain link</a:t>
            </a:r>
          </a:p>
          <a:p>
            <a:pPr lvl="1"/>
            <a:r>
              <a:rPr lang="en-US" dirty="0"/>
              <a:t>Increase the wages of all employees being paid the minimum without affecting anyone else’s</a:t>
            </a:r>
          </a:p>
          <a:p>
            <a:pPr lvl="1"/>
            <a:r>
              <a:rPr lang="en-US" dirty="0"/>
              <a:t>Delete all customers in a database who haven’t ordered anything for the past six months</a:t>
            </a:r>
          </a:p>
          <a:p>
            <a:r>
              <a:rPr lang="en-US" sz="2400" dirty="0"/>
              <a:t>This is easy in an array because every element has a fixed index</a:t>
            </a:r>
          </a:p>
          <a:p>
            <a:r>
              <a:rPr lang="en-US" sz="2400" dirty="0"/>
              <a:t>We need a method that can step from link to link performing an action on each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AD948-C188-ED45-A4A8-DC8098C8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55663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46AC-C63F-8343-98FE-BF18266C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 Iterator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681C3-7EBD-AC48-84E4-D634F140E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Iterators always point to some link in the list</a:t>
            </a:r>
          </a:p>
          <a:p>
            <a:r>
              <a:rPr lang="en-US" dirty="0"/>
              <a:t>They are associated with the list but are not part of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4AA1-C191-7F4D-A0FD-009AA5A0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41B8AE8-12E3-6E48-9ED9-AADAD9502EBA}"/>
              </a:ext>
            </a:extLst>
          </p:cNvPr>
          <p:cNvSpPr/>
          <p:nvPr/>
        </p:nvSpPr>
        <p:spPr>
          <a:xfrm>
            <a:off x="3656770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8DD24FD-174C-2A45-93BA-E3B585E0A17D}"/>
              </a:ext>
            </a:extLst>
          </p:cNvPr>
          <p:cNvSpPr/>
          <p:nvPr/>
        </p:nvSpPr>
        <p:spPr>
          <a:xfrm>
            <a:off x="3656769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58D73FA-76AB-844A-A605-D17F1F2E37AB}"/>
              </a:ext>
            </a:extLst>
          </p:cNvPr>
          <p:cNvSpPr/>
          <p:nvPr/>
        </p:nvSpPr>
        <p:spPr>
          <a:xfrm>
            <a:off x="4758739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A0D9EEE7-FF55-AB40-838B-8DC3CE5C50CC}"/>
              </a:ext>
            </a:extLst>
          </p:cNvPr>
          <p:cNvSpPr/>
          <p:nvPr/>
        </p:nvSpPr>
        <p:spPr>
          <a:xfrm>
            <a:off x="4758738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CF1707B-E2E7-2B42-AFC7-35ADDE401FD7}"/>
              </a:ext>
            </a:extLst>
          </p:cNvPr>
          <p:cNvSpPr/>
          <p:nvPr/>
        </p:nvSpPr>
        <p:spPr>
          <a:xfrm>
            <a:off x="5860706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4453AEDB-F8DC-1340-89E7-31F070CA8C62}"/>
              </a:ext>
            </a:extLst>
          </p:cNvPr>
          <p:cNvSpPr/>
          <p:nvPr/>
        </p:nvSpPr>
        <p:spPr>
          <a:xfrm>
            <a:off x="5860705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DB4A4C19-72AC-AD4F-94C6-397B4E34292B}"/>
              </a:ext>
            </a:extLst>
          </p:cNvPr>
          <p:cNvSpPr/>
          <p:nvPr/>
        </p:nvSpPr>
        <p:spPr>
          <a:xfrm>
            <a:off x="2554800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D70CDC9-01C5-3040-BC68-3138B3064B53}"/>
              </a:ext>
            </a:extLst>
          </p:cNvPr>
          <p:cNvSpPr/>
          <p:nvPr/>
        </p:nvSpPr>
        <p:spPr>
          <a:xfrm>
            <a:off x="2554799" y="302285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60D39BF6-EE09-644D-892F-82957B09F53D}"/>
              </a:ext>
            </a:extLst>
          </p:cNvPr>
          <p:cNvSpPr/>
          <p:nvPr/>
        </p:nvSpPr>
        <p:spPr>
          <a:xfrm>
            <a:off x="1452829" y="34776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F234B-5299-484B-9480-BD45B297D03D}"/>
              </a:ext>
            </a:extLst>
          </p:cNvPr>
          <p:cNvSpPr/>
          <p:nvPr/>
        </p:nvSpPr>
        <p:spPr>
          <a:xfrm>
            <a:off x="1346900" y="2794098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F88D1397-DEA4-FB4C-A8FA-9097675619DD}"/>
              </a:ext>
            </a:extLst>
          </p:cNvPr>
          <p:cNvSpPr/>
          <p:nvPr/>
        </p:nvSpPr>
        <p:spPr>
          <a:xfrm rot="5400000">
            <a:off x="2088181" y="354768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F5820F21-8D80-F84A-BEF0-FA66B8BCF5CD}"/>
              </a:ext>
            </a:extLst>
          </p:cNvPr>
          <p:cNvSpPr/>
          <p:nvPr/>
        </p:nvSpPr>
        <p:spPr>
          <a:xfrm rot="5400000">
            <a:off x="3188978" y="3547685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DEC77E8F-4FF4-1B4D-946D-6CB94780BBF4}"/>
              </a:ext>
            </a:extLst>
          </p:cNvPr>
          <p:cNvSpPr/>
          <p:nvPr/>
        </p:nvSpPr>
        <p:spPr>
          <a:xfrm rot="5400000">
            <a:off x="4292124" y="3559297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1587D2E9-F076-2F4B-AC08-45E9CACBFFE0}"/>
              </a:ext>
            </a:extLst>
          </p:cNvPr>
          <p:cNvSpPr/>
          <p:nvPr/>
        </p:nvSpPr>
        <p:spPr>
          <a:xfrm rot="5400000">
            <a:off x="5394092" y="3559298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0E7BDB79-4128-D54D-A651-5BD1D5FF0F55}"/>
              </a:ext>
            </a:extLst>
          </p:cNvPr>
          <p:cNvSpPr/>
          <p:nvPr/>
        </p:nvSpPr>
        <p:spPr>
          <a:xfrm rot="5400000">
            <a:off x="6509009" y="3547684"/>
            <a:ext cx="439387" cy="49383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D5F0884-B0E9-E644-A918-DA7E9548150B}"/>
                  </a:ext>
                </a:extLst>
              </p:cNvPr>
              <p:cNvSpPr/>
              <p:nvPr/>
            </p:nvSpPr>
            <p:spPr>
              <a:xfrm>
                <a:off x="6962671" y="3523518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D5F0884-B0E9-E644-A918-DA7E95481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671" y="3523518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7500" b="-23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ube 31">
            <a:extLst>
              <a:ext uri="{FF2B5EF4-FFF2-40B4-BE49-F238E27FC236}">
                <a16:creationId xmlns:a16="http://schemas.microsoft.com/office/drawing/2014/main" id="{20E0EF57-03C6-5448-A852-6F12D8A06802}"/>
              </a:ext>
            </a:extLst>
          </p:cNvPr>
          <p:cNvSpPr/>
          <p:nvPr/>
        </p:nvSpPr>
        <p:spPr>
          <a:xfrm>
            <a:off x="2294595" y="5235877"/>
            <a:ext cx="1135888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dirty="0"/>
              <a:t>current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213B40-CE63-0847-B609-012FF023DBEA}"/>
              </a:ext>
            </a:extLst>
          </p:cNvPr>
          <p:cNvSpPr/>
          <p:nvPr/>
        </p:nvSpPr>
        <p:spPr>
          <a:xfrm>
            <a:off x="1147166" y="5446592"/>
            <a:ext cx="1135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Iterator 1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C5E89DF-613C-3842-BD02-B4DDD893E871}"/>
              </a:ext>
            </a:extLst>
          </p:cNvPr>
          <p:cNvSpPr/>
          <p:nvPr/>
        </p:nvSpPr>
        <p:spPr>
          <a:xfrm>
            <a:off x="5543535" y="5235877"/>
            <a:ext cx="1135888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dirty="0"/>
              <a:t>current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6EE50-068B-084A-BAB8-0410340BA44D}"/>
              </a:ext>
            </a:extLst>
          </p:cNvPr>
          <p:cNvSpPr/>
          <p:nvPr/>
        </p:nvSpPr>
        <p:spPr>
          <a:xfrm>
            <a:off x="4396106" y="5446592"/>
            <a:ext cx="1135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Iterator 2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1B77D6DD-B00B-744B-90F9-C6C2559873A2}"/>
              </a:ext>
            </a:extLst>
          </p:cNvPr>
          <p:cNvSpPr/>
          <p:nvPr/>
        </p:nvSpPr>
        <p:spPr>
          <a:xfrm>
            <a:off x="2639401" y="4111536"/>
            <a:ext cx="428335" cy="1198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4CA7EF95-7835-E649-B756-F232C146F43A}"/>
              </a:ext>
            </a:extLst>
          </p:cNvPr>
          <p:cNvSpPr/>
          <p:nvPr/>
        </p:nvSpPr>
        <p:spPr>
          <a:xfrm>
            <a:off x="5913840" y="4111536"/>
            <a:ext cx="428335" cy="11988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02405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B786-6D9A-F145-A9B6-DDA0ACDD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Iterator Class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A94C-0F94-4D4B-9316-B2B56EEDC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Objects containing references to items in data structures, used to traverse these structures, are commonly called iterators</a:t>
            </a:r>
          </a:p>
          <a:p>
            <a:r>
              <a:rPr lang="en-US" sz="2400" dirty="0"/>
              <a:t>The main advantage of using an object is that we can create as many references as we want</a:t>
            </a:r>
          </a:p>
          <a:p>
            <a:pPr marL="457200" lvl="1" indent="0">
              <a:buNone/>
            </a:pPr>
            <a:r>
              <a:rPr lang="en-US" dirty="0"/>
              <a:t>class </a:t>
            </a:r>
            <a:r>
              <a:rPr lang="en-US" dirty="0" err="1"/>
              <a:t>ListIterator</a:t>
            </a:r>
            <a:r>
              <a:rPr lang="en-US" dirty="0"/>
              <a:t>() {</a:t>
            </a:r>
          </a:p>
          <a:p>
            <a:pPr marL="914400" lvl="2" indent="0">
              <a:buNone/>
            </a:pPr>
            <a:r>
              <a:rPr lang="en-US" sz="2400" dirty="0"/>
              <a:t>private Link current;</a:t>
            </a:r>
          </a:p>
          <a:p>
            <a:pPr marL="914400" lvl="2" indent="0">
              <a:buNone/>
            </a:pPr>
            <a:r>
              <a:rPr lang="en-US" dirty="0"/>
              <a:t>…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sz="2400" dirty="0"/>
              <a:t>It easiest to get the linked list class to create the iterator so we add a </a:t>
            </a:r>
            <a:r>
              <a:rPr lang="en-US" sz="2400" dirty="0" err="1"/>
              <a:t>getIterator</a:t>
            </a:r>
            <a:r>
              <a:rPr lang="en-US" sz="2400" dirty="0"/>
              <a:t>( ) method to it</a:t>
            </a:r>
          </a:p>
          <a:p>
            <a:pPr marL="457200" lvl="1" indent="0">
              <a:buNone/>
            </a:pPr>
            <a:r>
              <a:rPr lang="en-US" dirty="0"/>
              <a:t>LinkedList </a:t>
            </a:r>
            <a:r>
              <a:rPr lang="en-US" dirty="0" err="1"/>
              <a:t>theList</a:t>
            </a:r>
            <a:r>
              <a:rPr lang="en-US" dirty="0"/>
              <a:t> = new LinkedList();</a:t>
            </a:r>
          </a:p>
          <a:p>
            <a:pPr marL="457200" lvl="1" indent="0">
              <a:buNone/>
            </a:pPr>
            <a:r>
              <a:rPr lang="en-US" dirty="0" err="1"/>
              <a:t>ListIterator</a:t>
            </a:r>
            <a:r>
              <a:rPr lang="en-US" dirty="0"/>
              <a:t> iter1 = </a:t>
            </a:r>
            <a:r>
              <a:rPr lang="en-US" dirty="0" err="1"/>
              <a:t>theList.getIterator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r>
              <a:rPr lang="en-US" dirty="0"/>
              <a:t>Link </a:t>
            </a:r>
            <a:r>
              <a:rPr lang="en-US" dirty="0" err="1"/>
              <a:t>aLink</a:t>
            </a:r>
            <a:r>
              <a:rPr lang="en-US" dirty="0"/>
              <a:t> = iter1.getCurrent(); </a:t>
            </a:r>
            <a:r>
              <a:rPr lang="en-US" b="1" dirty="0">
                <a:solidFill>
                  <a:srgbClr val="FF0000"/>
                </a:solidFill>
              </a:rPr>
              <a:t>//access link at iterator</a:t>
            </a:r>
          </a:p>
          <a:p>
            <a:pPr marL="457200" lvl="1" indent="0">
              <a:buNone/>
            </a:pPr>
            <a:r>
              <a:rPr lang="en-US" dirty="0"/>
              <a:t>iter1.nextLink(); </a:t>
            </a:r>
            <a:r>
              <a:rPr lang="en-US" b="1" dirty="0">
                <a:solidFill>
                  <a:srgbClr val="FF0000"/>
                </a:solidFill>
              </a:rPr>
              <a:t>// move iterator to next 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C943-BB7D-9B4C-99A0-1C5D8F3B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16785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B33C-F563-5D46-9418-42445D7F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Additional Iterator Features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1D8AB-8824-7346-9237-30678CCE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that’s it’s handy to store a reference to the </a:t>
            </a:r>
            <a:r>
              <a:rPr lang="en-US" b="1" dirty="0">
                <a:solidFill>
                  <a:srgbClr val="FF0000"/>
                </a:solidFill>
              </a:rPr>
              <a:t>previous</a:t>
            </a:r>
            <a:r>
              <a:rPr lang="en-US" dirty="0"/>
              <a:t> link</a:t>
            </a:r>
          </a:p>
          <a:p>
            <a:r>
              <a:rPr lang="en-US" dirty="0"/>
              <a:t>If our linked list isn’t doubly-linked then the iterator should store both </a:t>
            </a:r>
            <a:r>
              <a:rPr lang="en-US" b="1" dirty="0">
                <a:solidFill>
                  <a:srgbClr val="FF0000"/>
                </a:solidFill>
              </a:rPr>
              <a:t>current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previous</a:t>
            </a:r>
            <a:r>
              <a:rPr lang="en-US" dirty="0"/>
              <a:t> so that it can delete links</a:t>
            </a:r>
          </a:p>
          <a:p>
            <a:r>
              <a:rPr lang="en-US" dirty="0"/>
              <a:t>It is also handy for the iterator to store a reference to the </a:t>
            </a:r>
            <a:r>
              <a:rPr lang="en-US" b="1" dirty="0">
                <a:solidFill>
                  <a:srgbClr val="FF0000"/>
                </a:solidFill>
              </a:rPr>
              <a:t>linked list </a:t>
            </a:r>
            <a:r>
              <a:rPr lang="en-US" dirty="0"/>
              <a:t>class so it can access the first element of the list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56742-FE26-8848-BDAA-C098157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9303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00E-332D-AE48-8EF5-DB01D1EB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Iterator Code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9DBF9-1270-A54A-8351-73E4D5AD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class </a:t>
            </a:r>
            <a:r>
              <a:rPr lang="en-US" sz="2000" dirty="0" err="1"/>
              <a:t>ListIterator</a:t>
            </a:r>
            <a:r>
              <a:rPr lang="en-US" sz="2000" dirty="0"/>
              <a:t> {</a:t>
            </a:r>
          </a:p>
          <a:p>
            <a:pPr marL="457200" lvl="1" indent="0">
              <a:buNone/>
            </a:pPr>
            <a:r>
              <a:rPr lang="en-US" sz="2000" dirty="0"/>
              <a:t>private Link current; // current link</a:t>
            </a:r>
          </a:p>
          <a:p>
            <a:pPr marL="457200" lvl="1" indent="0">
              <a:buNone/>
            </a:pPr>
            <a:r>
              <a:rPr lang="en-US" sz="2000" dirty="0"/>
              <a:t>private Link previous; // previous link</a:t>
            </a:r>
          </a:p>
          <a:p>
            <a:pPr marL="457200" lvl="1" indent="0">
              <a:buNone/>
            </a:pPr>
            <a:r>
              <a:rPr lang="en-US" sz="2000" dirty="0"/>
              <a:t>private </a:t>
            </a:r>
            <a:r>
              <a:rPr lang="en-US" sz="2000" dirty="0" err="1"/>
              <a:t>LinkList</a:t>
            </a:r>
            <a:r>
              <a:rPr lang="en-US" sz="2000" dirty="0"/>
              <a:t> </a:t>
            </a:r>
            <a:r>
              <a:rPr lang="en-US" sz="2000" dirty="0" err="1"/>
              <a:t>ourList</a:t>
            </a:r>
            <a:r>
              <a:rPr lang="en-US" sz="2000" dirty="0"/>
              <a:t>; // our linked list</a:t>
            </a:r>
          </a:p>
          <a:p>
            <a:pPr marL="457200" lvl="1" indent="0">
              <a:buNone/>
            </a:pPr>
            <a:r>
              <a:rPr lang="en-US" sz="2000" dirty="0"/>
              <a:t>public </a:t>
            </a:r>
            <a:r>
              <a:rPr lang="en-US" sz="2000" dirty="0" err="1"/>
              <a:t>ListIterator</a:t>
            </a:r>
            <a:r>
              <a:rPr lang="en-US" sz="2000" dirty="0"/>
              <a:t>(</a:t>
            </a:r>
            <a:r>
              <a:rPr lang="en-US" sz="2000" dirty="0" err="1"/>
              <a:t>LinkList</a:t>
            </a:r>
            <a:r>
              <a:rPr lang="en-US" sz="2000" dirty="0"/>
              <a:t> list) { // constructor</a:t>
            </a:r>
          </a:p>
          <a:p>
            <a:pPr marL="914400" lvl="2" indent="0">
              <a:buNone/>
            </a:pPr>
            <a:r>
              <a:rPr lang="en-US" dirty="0" err="1"/>
              <a:t>ourList</a:t>
            </a:r>
            <a:r>
              <a:rPr lang="en-US" dirty="0"/>
              <a:t> = list;</a:t>
            </a:r>
          </a:p>
          <a:p>
            <a:pPr marL="914400" lvl="2" indent="0">
              <a:buNone/>
            </a:pPr>
            <a:r>
              <a:rPr lang="en-US" dirty="0"/>
              <a:t>reset();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  <a:p>
            <a:pPr marL="457200" lvl="1" indent="0">
              <a:buNone/>
            </a:pPr>
            <a:r>
              <a:rPr lang="en-US" sz="2000" dirty="0"/>
              <a:t>public void reset() { // start at 'first'</a:t>
            </a:r>
          </a:p>
          <a:p>
            <a:pPr marL="914400" lvl="2" indent="0">
              <a:buNone/>
            </a:pPr>
            <a:r>
              <a:rPr lang="en-US" dirty="0"/>
              <a:t>current = </a:t>
            </a:r>
            <a:r>
              <a:rPr lang="en-US" dirty="0" err="1"/>
              <a:t>ourList.getFirst</a:t>
            </a:r>
            <a:r>
              <a:rPr lang="en-US" dirty="0"/>
              <a:t>();</a:t>
            </a:r>
          </a:p>
          <a:p>
            <a:pPr marL="914400" lvl="2" indent="0">
              <a:buNone/>
            </a:pPr>
            <a:r>
              <a:rPr lang="en-US" dirty="0"/>
              <a:t>previous = null;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  <a:p>
            <a:pPr marL="457200" lvl="1" indent="0">
              <a:buNone/>
            </a:pPr>
            <a:r>
              <a:rPr lang="en-US" sz="2000" dirty="0"/>
              <a:t>public void </a:t>
            </a:r>
            <a:r>
              <a:rPr lang="en-US" sz="2000" dirty="0" err="1"/>
              <a:t>nextLink</a:t>
            </a:r>
            <a:r>
              <a:rPr lang="en-US" sz="2000" dirty="0"/>
              <a:t>() {</a:t>
            </a:r>
          </a:p>
          <a:p>
            <a:pPr marL="914400" lvl="2" indent="0">
              <a:buNone/>
            </a:pPr>
            <a:r>
              <a:rPr lang="en-US" dirty="0"/>
              <a:t>previous = current; //set previous to this</a:t>
            </a:r>
          </a:p>
          <a:p>
            <a:pPr marL="914400" lvl="2" indent="0">
              <a:buNone/>
            </a:pPr>
            <a:r>
              <a:rPr lang="en-US" dirty="0"/>
              <a:t>current = </a:t>
            </a:r>
            <a:r>
              <a:rPr lang="en-US" dirty="0" err="1"/>
              <a:t>current.next</a:t>
            </a:r>
            <a:r>
              <a:rPr lang="en-US" dirty="0"/>
              <a:t>; //set this to next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F644F-75E0-F345-A3BD-143FE87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730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72B4-D2F9-4E40-A798-58549E08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Iterator Methods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A5C5F-3C32-A64E-906A-EDE992AF3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methods can make the iterator a flexible and powerful class</a:t>
            </a:r>
          </a:p>
          <a:p>
            <a:r>
              <a:rPr lang="en-US" dirty="0"/>
              <a:t>All operations that involve iterating through the list are more naturally performed by the iterator</a:t>
            </a:r>
          </a:p>
          <a:p>
            <a:pPr lvl="1"/>
            <a:r>
              <a:rPr lang="en-US" sz="2800" dirty="0"/>
              <a:t>reset() – Sets the iterator to the start of the list</a:t>
            </a:r>
          </a:p>
          <a:p>
            <a:pPr lvl="1"/>
            <a:r>
              <a:rPr lang="en-US" sz="2800" dirty="0" err="1"/>
              <a:t>nextLink</a:t>
            </a:r>
            <a:r>
              <a:rPr lang="en-US" sz="2800" dirty="0"/>
              <a:t>() – moves the iterator to the next link</a:t>
            </a:r>
          </a:p>
          <a:p>
            <a:pPr lvl="1"/>
            <a:r>
              <a:rPr lang="en-US" sz="2800" dirty="0" err="1"/>
              <a:t>getCurrent</a:t>
            </a:r>
            <a:r>
              <a:rPr lang="en-US" sz="2800" dirty="0"/>
              <a:t>() – returns the link at the iterator</a:t>
            </a:r>
          </a:p>
          <a:p>
            <a:pPr lvl="1"/>
            <a:r>
              <a:rPr lang="en-US" sz="2800" dirty="0" err="1"/>
              <a:t>atEnd</a:t>
            </a:r>
            <a:r>
              <a:rPr lang="en-US" sz="2800" dirty="0"/>
              <a:t>() – returns true if iterator is at end of list</a:t>
            </a:r>
          </a:p>
          <a:p>
            <a:pPr lvl="1"/>
            <a:r>
              <a:rPr lang="en-US" sz="2800" dirty="0" err="1"/>
              <a:t>insertAfter</a:t>
            </a:r>
            <a:r>
              <a:rPr lang="en-US" sz="2800" dirty="0"/>
              <a:t>() – inserts a new link after the iterator</a:t>
            </a:r>
          </a:p>
          <a:p>
            <a:pPr lvl="1"/>
            <a:r>
              <a:rPr lang="en-US" sz="2800" dirty="0" err="1"/>
              <a:t>insertBefore</a:t>
            </a:r>
            <a:r>
              <a:rPr lang="en-US" sz="2800" dirty="0"/>
              <a:t>() – inserts a new link before the iterator</a:t>
            </a:r>
          </a:p>
          <a:p>
            <a:pPr lvl="1"/>
            <a:r>
              <a:rPr lang="en-US" sz="2800" dirty="0" err="1"/>
              <a:t>deleteCurrent</a:t>
            </a:r>
            <a:r>
              <a:rPr lang="en-US" sz="2800" dirty="0"/>
              <a:t>() – deletes the link at the iterator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FA9A4-2833-DC44-B79D-AAB9D4D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9388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71DC1-E143-C04A-90FB-0D689320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Removing a Link using the Iterator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81512-5781-294F-8B5D-5A6E8BE73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a Link From the Middle of a Linked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274E6-BF1A-7C49-8DA1-7F5AFF4E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D11B06E-A53B-A54E-898C-334FEBCFFEBE}"/>
              </a:ext>
            </a:extLst>
          </p:cNvPr>
          <p:cNvSpPr/>
          <p:nvPr/>
        </p:nvSpPr>
        <p:spPr>
          <a:xfrm>
            <a:off x="3987170" y="21398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18C2F9F-8CC0-7C4C-AD53-87D0C252DCE6}"/>
              </a:ext>
            </a:extLst>
          </p:cNvPr>
          <p:cNvSpPr/>
          <p:nvPr/>
        </p:nvSpPr>
        <p:spPr>
          <a:xfrm>
            <a:off x="3987169" y="168506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005AD99-8C4D-9744-98C7-F843D0FC12DC}"/>
              </a:ext>
            </a:extLst>
          </p:cNvPr>
          <p:cNvSpPr/>
          <p:nvPr/>
        </p:nvSpPr>
        <p:spPr>
          <a:xfrm>
            <a:off x="5247635" y="21398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4FB581D-C322-6449-A69F-CADB4BA21E8F}"/>
              </a:ext>
            </a:extLst>
          </p:cNvPr>
          <p:cNvSpPr/>
          <p:nvPr/>
        </p:nvSpPr>
        <p:spPr>
          <a:xfrm>
            <a:off x="5247634" y="168506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066D40B-D363-D94A-A625-892E7F55AA64}"/>
              </a:ext>
            </a:extLst>
          </p:cNvPr>
          <p:cNvSpPr/>
          <p:nvPr/>
        </p:nvSpPr>
        <p:spPr>
          <a:xfrm>
            <a:off x="6508015" y="214286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C498A3D-6C78-6F42-AD43-FD7981CEF91D}"/>
              </a:ext>
            </a:extLst>
          </p:cNvPr>
          <p:cNvSpPr/>
          <p:nvPr/>
        </p:nvSpPr>
        <p:spPr>
          <a:xfrm>
            <a:off x="6508014" y="168805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0816F5F-268F-7F4E-92A6-A3479C760BD6}"/>
              </a:ext>
            </a:extLst>
          </p:cNvPr>
          <p:cNvSpPr/>
          <p:nvPr/>
        </p:nvSpPr>
        <p:spPr>
          <a:xfrm>
            <a:off x="2763280" y="21398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B187061-B080-7F45-9A74-978177013DA4}"/>
              </a:ext>
            </a:extLst>
          </p:cNvPr>
          <p:cNvSpPr/>
          <p:nvPr/>
        </p:nvSpPr>
        <p:spPr>
          <a:xfrm>
            <a:off x="2763279" y="168506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F9F7468-A3CB-9249-BC7C-CD4C2DBC44E5}"/>
              </a:ext>
            </a:extLst>
          </p:cNvPr>
          <p:cNvSpPr/>
          <p:nvPr/>
        </p:nvSpPr>
        <p:spPr>
          <a:xfrm>
            <a:off x="1539389" y="21398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49DBD-2FD2-4E47-91F2-D5DD3E77C192}"/>
              </a:ext>
            </a:extLst>
          </p:cNvPr>
          <p:cNvSpPr/>
          <p:nvPr/>
        </p:nvSpPr>
        <p:spPr>
          <a:xfrm>
            <a:off x="995065" y="1819103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0C590CCF-7874-0F4A-B7EC-AD7F8E6F25F8}"/>
              </a:ext>
            </a:extLst>
          </p:cNvPr>
          <p:cNvSpPr/>
          <p:nvPr/>
        </p:nvSpPr>
        <p:spPr>
          <a:xfrm rot="5400000">
            <a:off x="5943818" y="2160677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451DF1-BB09-284A-832D-3D96DAA87E61}"/>
                  </a:ext>
                </a:extLst>
              </p:cNvPr>
              <p:cNvSpPr/>
              <p:nvPr/>
            </p:nvSpPr>
            <p:spPr>
              <a:xfrm>
                <a:off x="7831169" y="2204442"/>
                <a:ext cx="5357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451DF1-BB09-284A-832D-3D96DAA87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169" y="2204442"/>
                <a:ext cx="53572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3F8DDD4-ABCC-B240-BF62-349AB549D96F}"/>
              </a:ext>
            </a:extLst>
          </p:cNvPr>
          <p:cNvSpPr/>
          <p:nvPr/>
        </p:nvSpPr>
        <p:spPr>
          <a:xfrm>
            <a:off x="145322" y="288662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ListIterator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DB205DF7-22FD-454A-8237-C8F7082601E6}"/>
              </a:ext>
            </a:extLst>
          </p:cNvPr>
          <p:cNvSpPr/>
          <p:nvPr/>
        </p:nvSpPr>
        <p:spPr>
          <a:xfrm rot="5400000">
            <a:off x="4720106" y="2163725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F0F6B9EA-124B-B440-9F81-FFC1342EAD10}"/>
              </a:ext>
            </a:extLst>
          </p:cNvPr>
          <p:cNvSpPr/>
          <p:nvPr/>
        </p:nvSpPr>
        <p:spPr>
          <a:xfrm rot="5400000">
            <a:off x="7207557" y="2149061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3B3E02B-9134-0A4B-B008-4C2CD807EF2D}"/>
              </a:ext>
            </a:extLst>
          </p:cNvPr>
          <p:cNvSpPr/>
          <p:nvPr/>
        </p:nvSpPr>
        <p:spPr>
          <a:xfrm rot="5400000">
            <a:off x="3459454" y="2158304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10CAF862-B7BF-5048-9C62-D9962FE9E166}"/>
              </a:ext>
            </a:extLst>
          </p:cNvPr>
          <p:cNvSpPr/>
          <p:nvPr/>
        </p:nvSpPr>
        <p:spPr>
          <a:xfrm rot="5400000">
            <a:off x="2235836" y="2169939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C6EA4E13-4AD5-AA49-9836-AC2A6A3A3837}"/>
              </a:ext>
            </a:extLst>
          </p:cNvPr>
          <p:cNvSpPr/>
          <p:nvPr/>
        </p:nvSpPr>
        <p:spPr>
          <a:xfrm>
            <a:off x="1419302" y="356426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position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A0299534-8DD4-D849-AE8D-62B53AAFD956}"/>
              </a:ext>
            </a:extLst>
          </p:cNvPr>
          <p:cNvSpPr/>
          <p:nvPr/>
        </p:nvSpPr>
        <p:spPr>
          <a:xfrm>
            <a:off x="1419301" y="310945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previous</a:t>
            </a: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D936156E-62A0-5A40-A48F-719F8C051629}"/>
              </a:ext>
            </a:extLst>
          </p:cNvPr>
          <p:cNvSpPr/>
          <p:nvPr/>
        </p:nvSpPr>
        <p:spPr>
          <a:xfrm rot="2340724">
            <a:off x="2181540" y="2601289"/>
            <a:ext cx="428335" cy="10479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13A7AA28-73F7-5944-A12F-09452AFD5347}"/>
              </a:ext>
            </a:extLst>
          </p:cNvPr>
          <p:cNvSpPr/>
          <p:nvPr/>
        </p:nvSpPr>
        <p:spPr>
          <a:xfrm rot="3288001">
            <a:off x="2842347" y="2255346"/>
            <a:ext cx="439387" cy="218807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58" name="Curved Up Arrow 57">
            <a:extLst>
              <a:ext uri="{FF2B5EF4-FFF2-40B4-BE49-F238E27FC236}">
                <a16:creationId xmlns:a16="http://schemas.microsoft.com/office/drawing/2014/main" id="{7B80A812-CAA7-EF45-A706-695EED1D6C0F}"/>
              </a:ext>
            </a:extLst>
          </p:cNvPr>
          <p:cNvSpPr/>
          <p:nvPr/>
        </p:nvSpPr>
        <p:spPr>
          <a:xfrm>
            <a:off x="3143202" y="2802379"/>
            <a:ext cx="2319494" cy="4793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59978F-69A7-C54B-9406-9BDC7C693FEB}"/>
              </a:ext>
            </a:extLst>
          </p:cNvPr>
          <p:cNvSpPr/>
          <p:nvPr/>
        </p:nvSpPr>
        <p:spPr>
          <a:xfrm>
            <a:off x="4342709" y="2817241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9BE6744-A4AE-054C-8523-9229494094C1}"/>
              </a:ext>
            </a:extLst>
          </p:cNvPr>
          <p:cNvSpPr/>
          <p:nvPr/>
        </p:nvSpPr>
        <p:spPr>
          <a:xfrm>
            <a:off x="4774817" y="470508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E3B359A9-FB90-004E-B75E-A3ACE7CD36FE}"/>
              </a:ext>
            </a:extLst>
          </p:cNvPr>
          <p:cNvSpPr/>
          <p:nvPr/>
        </p:nvSpPr>
        <p:spPr>
          <a:xfrm>
            <a:off x="4774816" y="42502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E7CBAA08-75BE-6C46-B476-86F2EF647079}"/>
              </a:ext>
            </a:extLst>
          </p:cNvPr>
          <p:cNvSpPr/>
          <p:nvPr/>
        </p:nvSpPr>
        <p:spPr>
          <a:xfrm>
            <a:off x="6035282" y="470508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3586CC2-322D-E04C-BD21-ED1CD7D115B5}"/>
              </a:ext>
            </a:extLst>
          </p:cNvPr>
          <p:cNvSpPr/>
          <p:nvPr/>
        </p:nvSpPr>
        <p:spPr>
          <a:xfrm>
            <a:off x="6035281" y="42502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C2A68606-1BFD-8F45-90AA-013460F57909}"/>
              </a:ext>
            </a:extLst>
          </p:cNvPr>
          <p:cNvSpPr/>
          <p:nvPr/>
        </p:nvSpPr>
        <p:spPr>
          <a:xfrm>
            <a:off x="7295662" y="470807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6BF3D0B0-C243-6D44-A603-6C1F70BD84DE}"/>
              </a:ext>
            </a:extLst>
          </p:cNvPr>
          <p:cNvSpPr/>
          <p:nvPr/>
        </p:nvSpPr>
        <p:spPr>
          <a:xfrm>
            <a:off x="7295661" y="425325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698E420D-746B-F645-B448-310616CBB463}"/>
              </a:ext>
            </a:extLst>
          </p:cNvPr>
          <p:cNvSpPr/>
          <p:nvPr/>
        </p:nvSpPr>
        <p:spPr>
          <a:xfrm>
            <a:off x="3550927" y="470508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B0B93E56-1326-194D-B0A3-8AA694A23026}"/>
              </a:ext>
            </a:extLst>
          </p:cNvPr>
          <p:cNvSpPr/>
          <p:nvPr/>
        </p:nvSpPr>
        <p:spPr>
          <a:xfrm>
            <a:off x="3550926" y="4250268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449736F9-9DE3-9245-8438-66674C395041}"/>
              </a:ext>
            </a:extLst>
          </p:cNvPr>
          <p:cNvSpPr/>
          <p:nvPr/>
        </p:nvSpPr>
        <p:spPr>
          <a:xfrm>
            <a:off x="2327036" y="4705083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FA7214-6C41-8545-A1B5-50739FF80CDB}"/>
              </a:ext>
            </a:extLst>
          </p:cNvPr>
          <p:cNvSpPr/>
          <p:nvPr/>
        </p:nvSpPr>
        <p:spPr>
          <a:xfrm>
            <a:off x="1782712" y="4384310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3AECCE6D-6AC1-9F4A-9713-EDF52A81BA50}"/>
              </a:ext>
            </a:extLst>
          </p:cNvPr>
          <p:cNvSpPr/>
          <p:nvPr/>
        </p:nvSpPr>
        <p:spPr>
          <a:xfrm rot="5400000">
            <a:off x="6731465" y="4725884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EE2219F-6423-BC41-BF69-3E3959D57068}"/>
                  </a:ext>
                </a:extLst>
              </p:cNvPr>
              <p:cNvSpPr/>
              <p:nvPr/>
            </p:nvSpPr>
            <p:spPr>
              <a:xfrm>
                <a:off x="8618816" y="4769649"/>
                <a:ext cx="5357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EE2219F-6423-BC41-BF69-3E3959D57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816" y="4769649"/>
                <a:ext cx="53572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EEF7685C-BAE1-1D4E-BA77-F1B56624AE86}"/>
              </a:ext>
            </a:extLst>
          </p:cNvPr>
          <p:cNvSpPr/>
          <p:nvPr/>
        </p:nvSpPr>
        <p:spPr>
          <a:xfrm>
            <a:off x="932969" y="54518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ListIterator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722E6F11-CCAE-F448-9FBB-5479F40D5C40}"/>
              </a:ext>
            </a:extLst>
          </p:cNvPr>
          <p:cNvSpPr/>
          <p:nvPr/>
        </p:nvSpPr>
        <p:spPr>
          <a:xfrm rot="5400000">
            <a:off x="5507753" y="4728932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C355F1F3-12CF-B444-9216-BBFD1450DFB4}"/>
              </a:ext>
            </a:extLst>
          </p:cNvPr>
          <p:cNvSpPr/>
          <p:nvPr/>
        </p:nvSpPr>
        <p:spPr>
          <a:xfrm rot="5400000">
            <a:off x="7995204" y="4714268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B0EB52FD-E70B-6E44-8FD9-ED70BCE6786F}"/>
              </a:ext>
            </a:extLst>
          </p:cNvPr>
          <p:cNvSpPr/>
          <p:nvPr/>
        </p:nvSpPr>
        <p:spPr>
          <a:xfrm rot="5400000">
            <a:off x="3023483" y="4735146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01FC193-317C-914F-B397-BB0CBD389FD6}"/>
              </a:ext>
            </a:extLst>
          </p:cNvPr>
          <p:cNvSpPr/>
          <p:nvPr/>
        </p:nvSpPr>
        <p:spPr>
          <a:xfrm>
            <a:off x="2206949" y="612947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position</a:t>
            </a:r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59970C19-2F76-B044-98DB-38235A5DFBFF}"/>
              </a:ext>
            </a:extLst>
          </p:cNvPr>
          <p:cNvSpPr/>
          <p:nvPr/>
        </p:nvSpPr>
        <p:spPr>
          <a:xfrm>
            <a:off x="2206948" y="567466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previous</a:t>
            </a:r>
          </a:p>
        </p:txBody>
      </p:sp>
      <p:sp>
        <p:nvSpPr>
          <p:cNvPr id="79" name="Up Arrow 78">
            <a:extLst>
              <a:ext uri="{FF2B5EF4-FFF2-40B4-BE49-F238E27FC236}">
                <a16:creationId xmlns:a16="http://schemas.microsoft.com/office/drawing/2014/main" id="{92690639-4433-3447-8BE2-7C0D7027BD63}"/>
              </a:ext>
            </a:extLst>
          </p:cNvPr>
          <p:cNvSpPr/>
          <p:nvPr/>
        </p:nvSpPr>
        <p:spPr>
          <a:xfrm rot="2340724">
            <a:off x="2969187" y="5166496"/>
            <a:ext cx="428335" cy="10479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0" name="Up Arrow 79">
            <a:extLst>
              <a:ext uri="{FF2B5EF4-FFF2-40B4-BE49-F238E27FC236}">
                <a16:creationId xmlns:a16="http://schemas.microsoft.com/office/drawing/2014/main" id="{182EF0C7-5C5C-1146-BE50-B94AF829CE5D}"/>
              </a:ext>
            </a:extLst>
          </p:cNvPr>
          <p:cNvSpPr/>
          <p:nvPr/>
        </p:nvSpPr>
        <p:spPr>
          <a:xfrm rot="2332469">
            <a:off x="3139168" y="5234234"/>
            <a:ext cx="439387" cy="147560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049E4105-76D3-DA42-BA05-076FB1CC0701}"/>
              </a:ext>
            </a:extLst>
          </p:cNvPr>
          <p:cNvSpPr/>
          <p:nvPr/>
        </p:nvSpPr>
        <p:spPr>
          <a:xfrm>
            <a:off x="3930849" y="5367586"/>
            <a:ext cx="2319494" cy="4793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C9C5312-16CE-CE4B-8089-D973331ACB37}"/>
              </a:ext>
            </a:extLst>
          </p:cNvPr>
          <p:cNvSpPr/>
          <p:nvPr/>
        </p:nvSpPr>
        <p:spPr>
          <a:xfrm>
            <a:off x="5130356" y="5382448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C6D186-CB9C-0C46-9B10-F0146080AA3B}"/>
              </a:ext>
            </a:extLst>
          </p:cNvPr>
          <p:cNvSpPr/>
          <p:nvPr/>
        </p:nvSpPr>
        <p:spPr>
          <a:xfrm>
            <a:off x="3383913" y="5973543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sz="2800" dirty="0"/>
              <a:t> 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2142671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FAE9-2ADB-8D4B-A1A9-AE5E9FDF9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Adding a Link Using an Iterator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E58D-5359-AF4A-8CE1-6DFCA8048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Link to the Middle of a Linked List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8221-716D-FE40-A4F1-C13682A0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7BF5537-897C-2E4F-B45D-F6E3DE2762AA}"/>
              </a:ext>
            </a:extLst>
          </p:cNvPr>
          <p:cNvSpPr/>
          <p:nvPr/>
        </p:nvSpPr>
        <p:spPr>
          <a:xfrm>
            <a:off x="3987170" y="20859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788427B-2774-7247-9015-87C4ACF22604}"/>
              </a:ext>
            </a:extLst>
          </p:cNvPr>
          <p:cNvSpPr/>
          <p:nvPr/>
        </p:nvSpPr>
        <p:spPr>
          <a:xfrm>
            <a:off x="3987169" y="16311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BB3408A-C0FE-3244-8B4E-CF41B85D074F}"/>
              </a:ext>
            </a:extLst>
          </p:cNvPr>
          <p:cNvSpPr/>
          <p:nvPr/>
        </p:nvSpPr>
        <p:spPr>
          <a:xfrm>
            <a:off x="5247635" y="20859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95BEE8C-F628-5946-A586-7999908D0C3B}"/>
              </a:ext>
            </a:extLst>
          </p:cNvPr>
          <p:cNvSpPr/>
          <p:nvPr/>
        </p:nvSpPr>
        <p:spPr>
          <a:xfrm>
            <a:off x="5247634" y="16311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9E67D8F8-A72F-DA42-9B3D-0C9AF8A71CB6}"/>
              </a:ext>
            </a:extLst>
          </p:cNvPr>
          <p:cNvSpPr/>
          <p:nvPr/>
        </p:nvSpPr>
        <p:spPr>
          <a:xfrm>
            <a:off x="6508015" y="208892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65139FB-CEE9-C048-B439-E12719282B3E}"/>
              </a:ext>
            </a:extLst>
          </p:cNvPr>
          <p:cNvSpPr/>
          <p:nvPr/>
        </p:nvSpPr>
        <p:spPr>
          <a:xfrm>
            <a:off x="6508014" y="163411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1A3AA564-3460-614A-8D4D-824035565528}"/>
              </a:ext>
            </a:extLst>
          </p:cNvPr>
          <p:cNvSpPr/>
          <p:nvPr/>
        </p:nvSpPr>
        <p:spPr>
          <a:xfrm>
            <a:off x="2763280" y="20859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3B23CA17-D78F-B345-8751-70556DBC6AF4}"/>
              </a:ext>
            </a:extLst>
          </p:cNvPr>
          <p:cNvSpPr/>
          <p:nvPr/>
        </p:nvSpPr>
        <p:spPr>
          <a:xfrm>
            <a:off x="2763279" y="16311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293C2234-1479-4448-A8D5-B623AF722D41}"/>
              </a:ext>
            </a:extLst>
          </p:cNvPr>
          <p:cNvSpPr/>
          <p:nvPr/>
        </p:nvSpPr>
        <p:spPr>
          <a:xfrm>
            <a:off x="1539389" y="20859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1DC9BD-C5A5-5645-869D-90E854EBA1BE}"/>
              </a:ext>
            </a:extLst>
          </p:cNvPr>
          <p:cNvSpPr/>
          <p:nvPr/>
        </p:nvSpPr>
        <p:spPr>
          <a:xfrm>
            <a:off x="995065" y="1765164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D6252042-B409-3943-8FE3-5F729D57BE5C}"/>
              </a:ext>
            </a:extLst>
          </p:cNvPr>
          <p:cNvSpPr/>
          <p:nvPr/>
        </p:nvSpPr>
        <p:spPr>
          <a:xfrm rot="5400000">
            <a:off x="5943818" y="2106738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C0282F-E58A-BD4E-B4DF-A03F3A79FDAB}"/>
              </a:ext>
            </a:extLst>
          </p:cNvPr>
          <p:cNvSpPr/>
          <p:nvPr/>
        </p:nvSpPr>
        <p:spPr>
          <a:xfrm>
            <a:off x="145322" y="283268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ListIterator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DA9D77B5-4716-AB47-886A-5C5B629748FE}"/>
              </a:ext>
            </a:extLst>
          </p:cNvPr>
          <p:cNvSpPr/>
          <p:nvPr/>
        </p:nvSpPr>
        <p:spPr>
          <a:xfrm rot="5400000">
            <a:off x="4720106" y="2109786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5D9AA192-3CAA-C240-8906-17C4F457EBE4}"/>
              </a:ext>
            </a:extLst>
          </p:cNvPr>
          <p:cNvSpPr/>
          <p:nvPr/>
        </p:nvSpPr>
        <p:spPr>
          <a:xfrm rot="5400000">
            <a:off x="7207557" y="2095122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AD96177-24A1-6541-8E52-03778015D936}"/>
              </a:ext>
            </a:extLst>
          </p:cNvPr>
          <p:cNvSpPr/>
          <p:nvPr/>
        </p:nvSpPr>
        <p:spPr>
          <a:xfrm rot="5400000">
            <a:off x="2235836" y="2116000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55D9055-87B6-A840-B976-56BC597DD0A1}"/>
              </a:ext>
            </a:extLst>
          </p:cNvPr>
          <p:cNvSpPr/>
          <p:nvPr/>
        </p:nvSpPr>
        <p:spPr>
          <a:xfrm>
            <a:off x="1419302" y="351033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position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FB95CEF-DB95-7A48-AD22-18714FFC2590}"/>
              </a:ext>
            </a:extLst>
          </p:cNvPr>
          <p:cNvSpPr/>
          <p:nvPr/>
        </p:nvSpPr>
        <p:spPr>
          <a:xfrm>
            <a:off x="1419301" y="305551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previous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A254820B-4DED-564E-B673-89579F0DE9A4}"/>
              </a:ext>
            </a:extLst>
          </p:cNvPr>
          <p:cNvSpPr/>
          <p:nvPr/>
        </p:nvSpPr>
        <p:spPr>
          <a:xfrm rot="2340724">
            <a:off x="2181540" y="2547350"/>
            <a:ext cx="428335" cy="10479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BFB4D7C1-7F65-E444-BBCB-531ADB4831F6}"/>
              </a:ext>
            </a:extLst>
          </p:cNvPr>
          <p:cNvSpPr/>
          <p:nvPr/>
        </p:nvSpPr>
        <p:spPr>
          <a:xfrm rot="3618366">
            <a:off x="2899339" y="2119896"/>
            <a:ext cx="439387" cy="235347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C3DB42A6-C6A4-4D4E-84E2-DD5F8EED9530}"/>
              </a:ext>
            </a:extLst>
          </p:cNvPr>
          <p:cNvSpPr/>
          <p:nvPr/>
        </p:nvSpPr>
        <p:spPr>
          <a:xfrm rot="5400000">
            <a:off x="3446915" y="2116000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E527237F-7DD6-2744-B5EE-433B5EF3AC78}"/>
              </a:ext>
            </a:extLst>
          </p:cNvPr>
          <p:cNvSpPr/>
          <p:nvPr/>
        </p:nvSpPr>
        <p:spPr>
          <a:xfrm>
            <a:off x="5737081" y="3393937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516E17E7-1F4D-2A41-BDE8-1A67C245A6A9}"/>
              </a:ext>
            </a:extLst>
          </p:cNvPr>
          <p:cNvSpPr/>
          <p:nvPr/>
        </p:nvSpPr>
        <p:spPr>
          <a:xfrm>
            <a:off x="5737080" y="29391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BAFAA2-6166-694E-8BD2-AA0888BFB185}"/>
              </a:ext>
            </a:extLst>
          </p:cNvPr>
          <p:cNvSpPr/>
          <p:nvPr/>
        </p:nvSpPr>
        <p:spPr>
          <a:xfrm>
            <a:off x="3411184" y="3148675"/>
            <a:ext cx="1882695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TW" dirty="0"/>
              <a:t>newNode = ____ </a:t>
            </a:r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F8CA7381-07A8-1049-B17F-0CADD29F6168}"/>
              </a:ext>
            </a:extLst>
          </p:cNvPr>
          <p:cNvSpPr/>
          <p:nvPr/>
        </p:nvSpPr>
        <p:spPr>
          <a:xfrm rot="5400000">
            <a:off x="5291613" y="3173966"/>
            <a:ext cx="428335" cy="323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0C5AB04F-0C6D-D741-BF91-0D41173BA3FB}"/>
              </a:ext>
            </a:extLst>
          </p:cNvPr>
          <p:cNvSpPr/>
          <p:nvPr/>
        </p:nvSpPr>
        <p:spPr>
          <a:xfrm rot="1269389">
            <a:off x="6507449" y="2611511"/>
            <a:ext cx="439387" cy="118101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6ABE0BED-0B1E-9943-A06E-DF55011BBC15}"/>
              </a:ext>
            </a:extLst>
          </p:cNvPr>
          <p:cNvSpPr/>
          <p:nvPr/>
        </p:nvSpPr>
        <p:spPr>
          <a:xfrm rot="8736747">
            <a:off x="5452473" y="2581707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849027-C1EB-6241-95CB-21D37C3EE55E}"/>
              </a:ext>
            </a:extLst>
          </p:cNvPr>
          <p:cNvSpPr/>
          <p:nvPr/>
        </p:nvSpPr>
        <p:spPr>
          <a:xfrm>
            <a:off x="6761485" y="3113756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2FA1B6-F6A4-2446-9D48-973E356F522D}"/>
              </a:ext>
            </a:extLst>
          </p:cNvPr>
          <p:cNvSpPr/>
          <p:nvPr/>
        </p:nvSpPr>
        <p:spPr>
          <a:xfrm>
            <a:off x="5188873" y="2644507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5410CFC5-81AB-8B4E-BC8D-8699633ED032}"/>
              </a:ext>
            </a:extLst>
          </p:cNvPr>
          <p:cNvSpPr/>
          <p:nvPr/>
        </p:nvSpPr>
        <p:spPr>
          <a:xfrm>
            <a:off x="5141452" y="475210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EB55E770-8B90-CC4D-96DB-B827A83FF49F}"/>
              </a:ext>
            </a:extLst>
          </p:cNvPr>
          <p:cNvSpPr/>
          <p:nvPr/>
        </p:nvSpPr>
        <p:spPr>
          <a:xfrm>
            <a:off x="5141451" y="42972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67A86DB0-F441-CD44-B1E7-6C29D434B489}"/>
              </a:ext>
            </a:extLst>
          </p:cNvPr>
          <p:cNvSpPr/>
          <p:nvPr/>
        </p:nvSpPr>
        <p:spPr>
          <a:xfrm>
            <a:off x="6401917" y="475210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04DD86C7-6590-6743-986B-5E6A60CAE5CD}"/>
              </a:ext>
            </a:extLst>
          </p:cNvPr>
          <p:cNvSpPr/>
          <p:nvPr/>
        </p:nvSpPr>
        <p:spPr>
          <a:xfrm>
            <a:off x="6401916" y="42972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6C8E725-25B7-C543-A7FD-A31EE7F4D4FD}"/>
              </a:ext>
            </a:extLst>
          </p:cNvPr>
          <p:cNvSpPr/>
          <p:nvPr/>
        </p:nvSpPr>
        <p:spPr>
          <a:xfrm>
            <a:off x="7662297" y="475509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1FADA94-D6CD-5047-9932-5EB63E649E5A}"/>
              </a:ext>
            </a:extLst>
          </p:cNvPr>
          <p:cNvSpPr/>
          <p:nvPr/>
        </p:nvSpPr>
        <p:spPr>
          <a:xfrm>
            <a:off x="7662296" y="4300280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F37907D6-3047-F849-B1A1-2F25CD69AE3B}"/>
              </a:ext>
            </a:extLst>
          </p:cNvPr>
          <p:cNvSpPr/>
          <p:nvPr/>
        </p:nvSpPr>
        <p:spPr>
          <a:xfrm>
            <a:off x="3917562" y="475210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06B74EA4-A700-A047-A338-E5D395868A1A}"/>
              </a:ext>
            </a:extLst>
          </p:cNvPr>
          <p:cNvSpPr/>
          <p:nvPr/>
        </p:nvSpPr>
        <p:spPr>
          <a:xfrm>
            <a:off x="3917561" y="42972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E806819-7953-8946-A9FA-C00808303B0B}"/>
              </a:ext>
            </a:extLst>
          </p:cNvPr>
          <p:cNvSpPr/>
          <p:nvPr/>
        </p:nvSpPr>
        <p:spPr>
          <a:xfrm>
            <a:off x="2693671" y="475210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0D2605-FD78-0240-8A3F-76CC5CC2D3AC}"/>
              </a:ext>
            </a:extLst>
          </p:cNvPr>
          <p:cNvSpPr/>
          <p:nvPr/>
        </p:nvSpPr>
        <p:spPr>
          <a:xfrm>
            <a:off x="2149347" y="4431333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BEFFA44-5C8A-BE48-9D39-E731308CC76D}"/>
              </a:ext>
            </a:extLst>
          </p:cNvPr>
          <p:cNvSpPr/>
          <p:nvPr/>
        </p:nvSpPr>
        <p:spPr>
          <a:xfrm>
            <a:off x="1299604" y="549885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ListIterator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1630A7E1-66CF-3441-9847-D85186859918}"/>
              </a:ext>
            </a:extLst>
          </p:cNvPr>
          <p:cNvSpPr/>
          <p:nvPr/>
        </p:nvSpPr>
        <p:spPr>
          <a:xfrm rot="5400000">
            <a:off x="5874388" y="4775955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77" name="Up Arrow 76">
            <a:extLst>
              <a:ext uri="{FF2B5EF4-FFF2-40B4-BE49-F238E27FC236}">
                <a16:creationId xmlns:a16="http://schemas.microsoft.com/office/drawing/2014/main" id="{98081475-6A6B-CE4A-B643-10D7EC5B9C6A}"/>
              </a:ext>
            </a:extLst>
          </p:cNvPr>
          <p:cNvSpPr/>
          <p:nvPr/>
        </p:nvSpPr>
        <p:spPr>
          <a:xfrm rot="5400000">
            <a:off x="8361839" y="4761291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78" name="Up Arrow 77">
            <a:extLst>
              <a:ext uri="{FF2B5EF4-FFF2-40B4-BE49-F238E27FC236}">
                <a16:creationId xmlns:a16="http://schemas.microsoft.com/office/drawing/2014/main" id="{5367BDE3-B835-8E4F-A56A-194A4DDC57A9}"/>
              </a:ext>
            </a:extLst>
          </p:cNvPr>
          <p:cNvSpPr/>
          <p:nvPr/>
        </p:nvSpPr>
        <p:spPr>
          <a:xfrm rot="5400000">
            <a:off x="3390118" y="4782169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5004E675-7223-4148-8010-62CBAFB764EE}"/>
              </a:ext>
            </a:extLst>
          </p:cNvPr>
          <p:cNvSpPr/>
          <p:nvPr/>
        </p:nvSpPr>
        <p:spPr>
          <a:xfrm>
            <a:off x="2573584" y="617649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position</a:t>
            </a: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A3F96642-34D2-0C4D-B998-0A6A292C2C97}"/>
              </a:ext>
            </a:extLst>
          </p:cNvPr>
          <p:cNvSpPr/>
          <p:nvPr/>
        </p:nvSpPr>
        <p:spPr>
          <a:xfrm>
            <a:off x="2573583" y="5721684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previous</a:t>
            </a:r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4A13A2E3-7FBA-E741-B620-607DC320DC06}"/>
              </a:ext>
            </a:extLst>
          </p:cNvPr>
          <p:cNvSpPr/>
          <p:nvPr/>
        </p:nvSpPr>
        <p:spPr>
          <a:xfrm rot="4235851">
            <a:off x="3996293" y="4652822"/>
            <a:ext cx="428335" cy="20344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2" name="Up Arrow 81">
            <a:extLst>
              <a:ext uri="{FF2B5EF4-FFF2-40B4-BE49-F238E27FC236}">
                <a16:creationId xmlns:a16="http://schemas.microsoft.com/office/drawing/2014/main" id="{04E7AADD-97A4-694C-91D8-9214FD8485C9}"/>
              </a:ext>
            </a:extLst>
          </p:cNvPr>
          <p:cNvSpPr/>
          <p:nvPr/>
        </p:nvSpPr>
        <p:spPr>
          <a:xfrm rot="5400000">
            <a:off x="4843082" y="4613790"/>
            <a:ext cx="439387" cy="3651441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3" name="Up Arrow 82">
            <a:extLst>
              <a:ext uri="{FF2B5EF4-FFF2-40B4-BE49-F238E27FC236}">
                <a16:creationId xmlns:a16="http://schemas.microsoft.com/office/drawing/2014/main" id="{41D6BBD1-881B-094E-980B-8CCFEE40C891}"/>
              </a:ext>
            </a:extLst>
          </p:cNvPr>
          <p:cNvSpPr/>
          <p:nvPr/>
        </p:nvSpPr>
        <p:spPr>
          <a:xfrm rot="5400000">
            <a:off x="4601197" y="4782169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6F114736-7385-DF4C-A7BE-1BBC01E1E3A8}"/>
              </a:ext>
            </a:extLst>
          </p:cNvPr>
          <p:cNvSpPr/>
          <p:nvPr/>
        </p:nvSpPr>
        <p:spPr>
          <a:xfrm>
            <a:off x="6891363" y="6060106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51877603-63FF-1446-B992-8EBF3D92040E}"/>
              </a:ext>
            </a:extLst>
          </p:cNvPr>
          <p:cNvSpPr/>
          <p:nvPr/>
        </p:nvSpPr>
        <p:spPr>
          <a:xfrm>
            <a:off x="6891362" y="5605291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data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883AEFE-068A-014F-A87E-A50D21FBED42}"/>
              </a:ext>
            </a:extLst>
          </p:cNvPr>
          <p:cNvSpPr/>
          <p:nvPr/>
        </p:nvSpPr>
        <p:spPr>
          <a:xfrm>
            <a:off x="4565466" y="5814844"/>
            <a:ext cx="1882695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TW" dirty="0"/>
              <a:t>newNode = ____ </a:t>
            </a:r>
          </a:p>
        </p:txBody>
      </p:sp>
      <p:sp>
        <p:nvSpPr>
          <p:cNvPr id="87" name="Up Arrow 86">
            <a:extLst>
              <a:ext uri="{FF2B5EF4-FFF2-40B4-BE49-F238E27FC236}">
                <a16:creationId xmlns:a16="http://schemas.microsoft.com/office/drawing/2014/main" id="{E4022758-78A3-E540-987E-D49ABCB992F8}"/>
              </a:ext>
            </a:extLst>
          </p:cNvPr>
          <p:cNvSpPr/>
          <p:nvPr/>
        </p:nvSpPr>
        <p:spPr>
          <a:xfrm rot="5400000">
            <a:off x="6445895" y="5840135"/>
            <a:ext cx="428335" cy="3231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8" name="Up Arrow 87">
            <a:extLst>
              <a:ext uri="{FF2B5EF4-FFF2-40B4-BE49-F238E27FC236}">
                <a16:creationId xmlns:a16="http://schemas.microsoft.com/office/drawing/2014/main" id="{B7708C47-3CE2-A44B-9E3E-AFF4A0F09D29}"/>
              </a:ext>
            </a:extLst>
          </p:cNvPr>
          <p:cNvSpPr/>
          <p:nvPr/>
        </p:nvSpPr>
        <p:spPr>
          <a:xfrm rot="1269389">
            <a:off x="7661731" y="5277680"/>
            <a:ext cx="439387" cy="1181019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9" name="Up Arrow 88">
            <a:extLst>
              <a:ext uri="{FF2B5EF4-FFF2-40B4-BE49-F238E27FC236}">
                <a16:creationId xmlns:a16="http://schemas.microsoft.com/office/drawing/2014/main" id="{3D6D4CCC-031D-A740-8E76-8B48F78992D5}"/>
              </a:ext>
            </a:extLst>
          </p:cNvPr>
          <p:cNvSpPr/>
          <p:nvPr/>
        </p:nvSpPr>
        <p:spPr>
          <a:xfrm rot="8736747">
            <a:off x="6606755" y="5247876"/>
            <a:ext cx="439387" cy="615496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D28308A-128B-6D4A-B471-25C1BA792C48}"/>
              </a:ext>
            </a:extLst>
          </p:cNvPr>
          <p:cNvSpPr/>
          <p:nvPr/>
        </p:nvSpPr>
        <p:spPr>
          <a:xfrm>
            <a:off x="7915767" y="5779925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1.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D9AD75-3C4F-8A42-B74D-37D17BE0127A}"/>
              </a:ext>
            </a:extLst>
          </p:cNvPr>
          <p:cNvSpPr/>
          <p:nvPr/>
        </p:nvSpPr>
        <p:spPr>
          <a:xfrm>
            <a:off x="6343155" y="5310676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2.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2BDF55-0AB2-CB42-9076-692E09B67C05}"/>
              </a:ext>
            </a:extLst>
          </p:cNvPr>
          <p:cNvSpPr/>
          <p:nvPr/>
        </p:nvSpPr>
        <p:spPr>
          <a:xfrm>
            <a:off x="3979471" y="5927324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3.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33724DA-D243-D84B-A3E0-992EF1794C20}"/>
              </a:ext>
            </a:extLst>
          </p:cNvPr>
          <p:cNvSpPr/>
          <p:nvPr/>
        </p:nvSpPr>
        <p:spPr>
          <a:xfrm>
            <a:off x="3337349" y="5323314"/>
            <a:ext cx="545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4.</a:t>
            </a:r>
            <a:r>
              <a:rPr lang="en-US" sz="2800" dirty="0"/>
              <a:t> 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281886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6614-978A-DF48-8A05-A63062F0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F19A6-C28B-914D-92B5-E684F276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are linked lists better than arrays?</a:t>
            </a:r>
          </a:p>
          <a:p>
            <a:pPr lvl="1"/>
            <a:r>
              <a:rPr lang="en-US" sz="2800" dirty="0"/>
              <a:t>Problems of array: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waste space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not easy to extend an array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to insert a new element is not easy</a:t>
            </a:r>
          </a:p>
          <a:p>
            <a:endParaRPr lang="en-US" dirty="0"/>
          </a:p>
          <a:p>
            <a:r>
              <a:rPr lang="en-US" dirty="0"/>
              <a:t>Linked lists avoid all of these problems because they can adapt their ordering by changing the items they point to – no memory is wasted and extra links can easily be added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387-0297-0D49-855D-47B3AD2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8427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53D6-46AD-1441-8E8A-247A49CC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does the Iterator point?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B317-ED3A-D24F-AA88-D15C8A6F5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delete an item, should the iterator point to the next item, previous item, or back to the beginning of the list?</a:t>
            </a:r>
          </a:p>
          <a:p>
            <a:r>
              <a:rPr lang="en-US" dirty="0"/>
              <a:t>Keeping it in the vicinity is usually convenient</a:t>
            </a:r>
          </a:p>
          <a:p>
            <a:r>
              <a:rPr lang="en-US" dirty="0"/>
              <a:t>However, can’t set it to the previous item because there’s no way to reset the iterator’s previous field to the one before that (unless it’s doubly linked)</a:t>
            </a:r>
          </a:p>
          <a:p>
            <a:r>
              <a:rPr lang="en-US" dirty="0"/>
              <a:t>Move it to the next item, and back to the start if you’ve just deleted the last item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9395D-ACBC-ED48-A04A-FC6F45A5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489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1724-89AC-8840-8DDC-FA4D7CE0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atEnd</a:t>
            </a:r>
            <a:r>
              <a:rPr lang="en-US" b="1" dirty="0"/>
              <a:t>() Method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5D72F-70D8-D54B-BC34-EB58F87E2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this return true when the iterator points to the last valid link or when the iterator points </a:t>
            </a:r>
            <a:r>
              <a:rPr lang="en-US" b="1" dirty="0">
                <a:solidFill>
                  <a:srgbClr val="FF0000"/>
                </a:solidFill>
              </a:rPr>
              <a:t>past</a:t>
            </a:r>
            <a:r>
              <a:rPr lang="en-US" dirty="0"/>
              <a:t> the last link?</a:t>
            </a:r>
          </a:p>
          <a:p>
            <a:r>
              <a:rPr lang="en-US" dirty="0"/>
              <a:t>If it points past the last link, then you can’t do anything with that link</a:t>
            </a:r>
          </a:p>
          <a:p>
            <a:r>
              <a:rPr lang="en-US" dirty="0"/>
              <a:t>You also can’t back up an iterator in a singly linked-list (e.g. you couldn’t search for the last link and then delete it)</a:t>
            </a:r>
          </a:p>
          <a:p>
            <a:r>
              <a:rPr lang="en-US" dirty="0"/>
              <a:t>The better approach is to make sure that the iterator always points to a valid link – should return true when it points to the last valid link (has to always check if next is null)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EB9D7-F82E-3E40-AAA0-22377327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9961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F078-8F20-EB40-AF28-D9E965D6D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Stacks using Linked Lists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8B418-9374-3E46-8690-477C07F19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stack structure for reversing a word using a single-ended singly-linked list</a:t>
            </a:r>
          </a:p>
          <a:p>
            <a:r>
              <a:rPr lang="en-US" dirty="0"/>
              <a:t>We need a single-ended singly-linked list where we can insert and delete at the head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855B2-EB7D-7D45-91C0-AD35B3D4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52</a:t>
            </a:fld>
            <a:endParaRPr lang="en-TW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95D5E1F9-0D89-1F44-A5D6-AF5F5798B2E6}"/>
              </a:ext>
            </a:extLst>
          </p:cNvPr>
          <p:cNvSpPr/>
          <p:nvPr/>
        </p:nvSpPr>
        <p:spPr>
          <a:xfrm>
            <a:off x="1466252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7907300-61B4-AC44-B0FF-871F47A7551E}"/>
              </a:ext>
            </a:extLst>
          </p:cNvPr>
          <p:cNvSpPr/>
          <p:nvPr/>
        </p:nvSpPr>
        <p:spPr>
          <a:xfrm>
            <a:off x="2030445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30944227-5988-C14B-9841-2A4776D52BBF}"/>
              </a:ext>
            </a:extLst>
          </p:cNvPr>
          <p:cNvSpPr/>
          <p:nvPr/>
        </p:nvSpPr>
        <p:spPr>
          <a:xfrm rot="5400000">
            <a:off x="2738029" y="411474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9319CBE-D198-B545-9249-13906CD64E64}"/>
              </a:ext>
            </a:extLst>
          </p:cNvPr>
          <p:cNvSpPr/>
          <p:nvPr/>
        </p:nvSpPr>
        <p:spPr>
          <a:xfrm>
            <a:off x="3273651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72A0DEC-6C54-D244-9E46-617EDBBB64AF}"/>
              </a:ext>
            </a:extLst>
          </p:cNvPr>
          <p:cNvSpPr/>
          <p:nvPr/>
        </p:nvSpPr>
        <p:spPr>
          <a:xfrm>
            <a:off x="3837844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8DC35801-A496-AB4E-A7D4-BC9FF07791AF}"/>
              </a:ext>
            </a:extLst>
          </p:cNvPr>
          <p:cNvSpPr/>
          <p:nvPr/>
        </p:nvSpPr>
        <p:spPr>
          <a:xfrm rot="5400000">
            <a:off x="4545428" y="411474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D8E96BD-9022-2449-A6EC-2AF90FF7C1F3}"/>
              </a:ext>
            </a:extLst>
          </p:cNvPr>
          <p:cNvSpPr/>
          <p:nvPr/>
        </p:nvSpPr>
        <p:spPr>
          <a:xfrm>
            <a:off x="5064741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95C726A-74BB-F444-95B8-9094E734314B}"/>
              </a:ext>
            </a:extLst>
          </p:cNvPr>
          <p:cNvSpPr/>
          <p:nvPr/>
        </p:nvSpPr>
        <p:spPr>
          <a:xfrm>
            <a:off x="5628934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3DBBC10-03F9-FF43-9A2E-564CD8686596}"/>
              </a:ext>
            </a:extLst>
          </p:cNvPr>
          <p:cNvSpPr/>
          <p:nvPr/>
        </p:nvSpPr>
        <p:spPr>
          <a:xfrm rot="5400000">
            <a:off x="6336518" y="411474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00615C6-86F7-AF41-A996-C1216D4BC3CC}"/>
              </a:ext>
            </a:extLst>
          </p:cNvPr>
          <p:cNvSpPr/>
          <p:nvPr/>
        </p:nvSpPr>
        <p:spPr>
          <a:xfrm>
            <a:off x="6872140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668AABC2-4D6C-F246-8C36-5982A349F5E9}"/>
              </a:ext>
            </a:extLst>
          </p:cNvPr>
          <p:cNvSpPr/>
          <p:nvPr/>
        </p:nvSpPr>
        <p:spPr>
          <a:xfrm>
            <a:off x="7436333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9ADC8A8-5B45-8240-8EC3-70EC465138CC}"/>
              </a:ext>
            </a:extLst>
          </p:cNvPr>
          <p:cNvSpPr/>
          <p:nvPr/>
        </p:nvSpPr>
        <p:spPr>
          <a:xfrm rot="5400000">
            <a:off x="8143917" y="411474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5868999B-887F-B847-B383-9F863CE18203}"/>
              </a:ext>
            </a:extLst>
          </p:cNvPr>
          <p:cNvSpPr/>
          <p:nvPr/>
        </p:nvSpPr>
        <p:spPr>
          <a:xfrm>
            <a:off x="204728" y="409743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first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D5B833-65F1-9A42-AAC2-46A133AC9F11}"/>
              </a:ext>
            </a:extLst>
          </p:cNvPr>
          <p:cNvSpPr/>
          <p:nvPr/>
        </p:nvSpPr>
        <p:spPr>
          <a:xfrm>
            <a:off x="145322" y="3436670"/>
            <a:ext cx="9476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" pitchFamily="2" charset="0"/>
              </a:rPr>
              <a:t>Linked </a:t>
            </a:r>
          </a:p>
          <a:p>
            <a:r>
              <a:rPr lang="en-US" b="1" dirty="0">
                <a:latin typeface="Times" pitchFamily="2" charset="0"/>
              </a:rPr>
              <a:t>List</a:t>
            </a:r>
            <a:endParaRPr lang="en-US" b="1" dirty="0">
              <a:effectLst/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52F7A6-02A8-8548-8577-2AB054B127A8}"/>
                  </a:ext>
                </a:extLst>
              </p:cNvPr>
              <p:cNvSpPr/>
              <p:nvPr/>
            </p:nvSpPr>
            <p:spPr>
              <a:xfrm>
                <a:off x="8651557" y="4152755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52F7A6-02A8-8548-8577-2AB054B12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557" y="4152755"/>
                <a:ext cx="492443" cy="523220"/>
              </a:xfrm>
              <a:prstGeom prst="rect">
                <a:avLst/>
              </a:prstGeom>
              <a:blipFill>
                <a:blip r:embed="rId2"/>
                <a:stretch>
                  <a:fillRect l="-7500" b="-238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p Arrow 27">
            <a:extLst>
              <a:ext uri="{FF2B5EF4-FFF2-40B4-BE49-F238E27FC236}">
                <a16:creationId xmlns:a16="http://schemas.microsoft.com/office/drawing/2014/main" id="{EFC3A5F1-E456-8045-8057-501FF67530C1}"/>
              </a:ext>
            </a:extLst>
          </p:cNvPr>
          <p:cNvSpPr/>
          <p:nvPr/>
        </p:nvSpPr>
        <p:spPr>
          <a:xfrm rot="5400000">
            <a:off x="919892" y="411474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</p:spTree>
    <p:extLst>
      <p:ext uri="{BB962C8B-B14F-4D97-AF65-F5344CB8AC3E}">
        <p14:creationId xmlns:p14="http://schemas.microsoft.com/office/powerpoint/2010/main" val="4252126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93D0-3511-7840-B5C3-763A9A58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Link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F0B8-3F38-7148-9F75-587A2295A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create your link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class Link {</a:t>
            </a:r>
          </a:p>
          <a:p>
            <a:pPr marL="914400" lvl="2" indent="0">
              <a:buNone/>
            </a:pPr>
            <a:r>
              <a:rPr lang="en-US" sz="2800" dirty="0"/>
              <a:t>public char data; // data item</a:t>
            </a:r>
          </a:p>
          <a:p>
            <a:pPr marL="914400" lvl="2" indent="0">
              <a:buNone/>
            </a:pPr>
            <a:r>
              <a:rPr lang="en-US" sz="2800" dirty="0"/>
              <a:t>public Link next; // next link in list</a:t>
            </a:r>
          </a:p>
          <a:p>
            <a:pPr marL="914400" lvl="2" indent="0">
              <a:buNone/>
            </a:pPr>
            <a:r>
              <a:rPr lang="en-US" sz="2800" dirty="0"/>
              <a:t>public Link(char data) { // constructor</a:t>
            </a:r>
          </a:p>
          <a:p>
            <a:pPr marL="1371600" lvl="3" indent="0">
              <a:buNone/>
            </a:pPr>
            <a:r>
              <a:rPr lang="en-US" sz="2800" dirty="0" err="1"/>
              <a:t>this.data</a:t>
            </a:r>
            <a:r>
              <a:rPr lang="en-US" sz="2800" dirty="0"/>
              <a:t> = data; // initialize data</a:t>
            </a:r>
          </a:p>
          <a:p>
            <a:pPr marL="914400" lvl="2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F17DA-A3E2-364F-8F7D-B676F1C1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05386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1DFC7-6141-0848-AE02-C497C633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16939" b="17944"/>
          <a:stretch/>
        </p:blipFill>
        <p:spPr>
          <a:xfrm>
            <a:off x="5083909" y="773723"/>
            <a:ext cx="3818428" cy="200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72041-0861-BD4A-8CAD-3F953294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Linked List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29F6-9CE1-854B-AC60-B58AEFB47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make your list</a:t>
            </a:r>
          </a:p>
          <a:p>
            <a:pPr marL="457200" lvl="1" indent="0">
              <a:buNone/>
            </a:pPr>
            <a:r>
              <a:rPr lang="en-US" sz="2800" dirty="0"/>
              <a:t>public class LinkedList {</a:t>
            </a:r>
          </a:p>
          <a:p>
            <a:pPr marL="914400" lvl="2" indent="0">
              <a:buNone/>
            </a:pPr>
            <a:r>
              <a:rPr lang="en-US" sz="2800" dirty="0"/>
              <a:t>private Link first; // ref to first link</a:t>
            </a:r>
          </a:p>
          <a:p>
            <a:pPr marL="914400" lvl="2" indent="0">
              <a:buNone/>
            </a:pPr>
            <a:r>
              <a:rPr lang="en-US" sz="2800" dirty="0"/>
              <a:t>public LinkedList(){ // constructor</a:t>
            </a:r>
          </a:p>
          <a:p>
            <a:pPr marL="1371600" lvl="3" indent="0">
              <a:buNone/>
            </a:pPr>
            <a:r>
              <a:rPr lang="en-US" sz="2800" dirty="0"/>
              <a:t>first = null; // no links on list yet</a:t>
            </a:r>
          </a:p>
          <a:p>
            <a:pPr marL="914400" lvl="2" indent="0">
              <a:buNone/>
            </a:pPr>
            <a:r>
              <a:rPr lang="en-US" sz="2800" dirty="0"/>
              <a:t>}</a:t>
            </a:r>
          </a:p>
          <a:p>
            <a:pPr marL="914400" lvl="2" indent="0">
              <a:buNone/>
            </a:pPr>
            <a:r>
              <a:rPr lang="en-US" sz="2800" dirty="0"/>
              <a:t>public </a:t>
            </a:r>
            <a:r>
              <a:rPr lang="en-US" sz="2800" dirty="0" err="1"/>
              <a:t>boolean</a:t>
            </a:r>
            <a:r>
              <a:rPr lang="en-US" sz="2800" dirty="0"/>
              <a:t> </a:t>
            </a:r>
            <a:r>
              <a:rPr lang="en-US" sz="2800" dirty="0" err="1"/>
              <a:t>isEmpty</a:t>
            </a:r>
            <a:r>
              <a:rPr lang="en-US" sz="2800" dirty="0"/>
              <a:t>(){ // true if list is empty</a:t>
            </a:r>
          </a:p>
          <a:p>
            <a:pPr marL="1371600" lvl="3" indent="0">
              <a:buNone/>
            </a:pPr>
            <a:r>
              <a:rPr lang="en-US" sz="2800" dirty="0"/>
              <a:t>return (first==null);</a:t>
            </a:r>
          </a:p>
          <a:p>
            <a:pPr marL="914400" lvl="2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…</a:t>
            </a:r>
          </a:p>
          <a:p>
            <a:pPr marL="457200" lvl="1" indent="0">
              <a:buNone/>
            </a:pPr>
            <a:r>
              <a:rPr lang="en-US" sz="2800" dirty="0"/>
              <a:t>…add in the </a:t>
            </a:r>
            <a:r>
              <a:rPr lang="en-US" sz="2800" dirty="0" err="1"/>
              <a:t>insertHead</a:t>
            </a:r>
            <a:r>
              <a:rPr lang="en-US" sz="2800" dirty="0"/>
              <a:t>() and </a:t>
            </a:r>
            <a:r>
              <a:rPr lang="en-US" sz="2800" dirty="0" err="1"/>
              <a:t>removeHead</a:t>
            </a:r>
            <a:r>
              <a:rPr lang="en-US" sz="2800" dirty="0"/>
              <a:t>() methods…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34D7D-E713-2D47-840B-E8882946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47868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4422-4239-1149-91EB-4B9D7ACD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Methods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CA84F-169A-3443-BBE9-1686DA331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</a:t>
            </a:r>
            <a:r>
              <a:rPr lang="en-US" dirty="0" err="1"/>
              <a:t>insertHead</a:t>
            </a:r>
            <a:r>
              <a:rPr lang="en-US" dirty="0"/>
              <a:t>( ) and </a:t>
            </a:r>
            <a:r>
              <a:rPr lang="en-US" dirty="0" err="1"/>
              <a:t>deleteHead</a:t>
            </a:r>
            <a:r>
              <a:rPr lang="en-US" dirty="0"/>
              <a:t>( )</a:t>
            </a:r>
          </a:p>
          <a:p>
            <a:pPr marL="457200" lvl="1" indent="0">
              <a:buNone/>
            </a:pPr>
            <a:r>
              <a:rPr lang="en-US" sz="2800" dirty="0"/>
              <a:t>public void </a:t>
            </a:r>
            <a:r>
              <a:rPr lang="en-US" sz="2800" dirty="0" err="1"/>
              <a:t>insertHead</a:t>
            </a:r>
            <a:r>
              <a:rPr lang="en-US" sz="2800" dirty="0"/>
              <a:t>(char data){ // make new link</a:t>
            </a:r>
          </a:p>
          <a:p>
            <a:pPr marL="914400" lvl="2" indent="0">
              <a:buNone/>
            </a:pPr>
            <a:r>
              <a:rPr lang="en-US" sz="2800" dirty="0"/>
              <a:t>Link </a:t>
            </a:r>
            <a:r>
              <a:rPr lang="en-US" sz="2800" dirty="0" err="1"/>
              <a:t>newLink</a:t>
            </a:r>
            <a:r>
              <a:rPr lang="en-US" sz="2800" dirty="0"/>
              <a:t> = new Link(data);</a:t>
            </a:r>
          </a:p>
          <a:p>
            <a:pPr marL="914400" lvl="2" indent="0">
              <a:buNone/>
            </a:pPr>
            <a:r>
              <a:rPr lang="en-US" sz="2800" dirty="0" err="1"/>
              <a:t>newLink.next</a:t>
            </a:r>
            <a:r>
              <a:rPr lang="en-US" sz="2800" dirty="0"/>
              <a:t> = first; // </a:t>
            </a:r>
            <a:r>
              <a:rPr lang="en-US" sz="2800" dirty="0" err="1"/>
              <a:t>newLink</a:t>
            </a:r>
            <a:r>
              <a:rPr lang="en-US" sz="2800" dirty="0"/>
              <a:t> --&gt; old first</a:t>
            </a:r>
          </a:p>
          <a:p>
            <a:pPr marL="914400" lvl="2" indent="0">
              <a:buNone/>
            </a:pPr>
            <a:r>
              <a:rPr lang="en-US" sz="2800" dirty="0"/>
              <a:t>first = </a:t>
            </a:r>
            <a:r>
              <a:rPr lang="en-US" sz="2800" dirty="0" err="1"/>
              <a:t>newLink</a:t>
            </a:r>
            <a:r>
              <a:rPr lang="en-US" sz="2800" dirty="0"/>
              <a:t>; // first --&gt; </a:t>
            </a:r>
            <a:r>
              <a:rPr lang="en-US" sz="2800" dirty="0" err="1"/>
              <a:t>newLink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public Link </a:t>
            </a:r>
            <a:r>
              <a:rPr lang="en-US" sz="2800" dirty="0" err="1"/>
              <a:t>removeHead</a:t>
            </a:r>
            <a:r>
              <a:rPr lang="en-US" sz="2800" dirty="0"/>
              <a:t>() { // delete first item</a:t>
            </a:r>
          </a:p>
          <a:p>
            <a:pPr marL="914400" lvl="2" indent="0">
              <a:buNone/>
            </a:pPr>
            <a:r>
              <a:rPr lang="en-US" sz="2800" dirty="0"/>
              <a:t>// (assumes list not empty)</a:t>
            </a:r>
          </a:p>
          <a:p>
            <a:pPr marL="914400" lvl="2" indent="0">
              <a:buNone/>
            </a:pPr>
            <a:r>
              <a:rPr lang="en-US" sz="2800" dirty="0"/>
              <a:t>Link temp = first; // save reference to link</a:t>
            </a:r>
          </a:p>
          <a:p>
            <a:pPr marL="914400" lvl="2" indent="0">
              <a:buNone/>
            </a:pPr>
            <a:r>
              <a:rPr lang="en-US" sz="2800" dirty="0"/>
              <a:t>first = </a:t>
            </a:r>
            <a:r>
              <a:rPr lang="en-US" sz="2800" dirty="0" err="1"/>
              <a:t>first.next</a:t>
            </a:r>
            <a:r>
              <a:rPr lang="en-US" sz="2800" dirty="0"/>
              <a:t>; // delete it: first--&gt;old</a:t>
            </a:r>
            <a:r>
              <a:rPr lang="zh-TW" altLang="en-US" sz="2800" dirty="0"/>
              <a:t> </a:t>
            </a:r>
            <a:r>
              <a:rPr lang="en-US" sz="2800" dirty="0"/>
              <a:t>next</a:t>
            </a:r>
          </a:p>
          <a:p>
            <a:pPr marL="914400" lvl="2" indent="0">
              <a:buNone/>
            </a:pPr>
            <a:r>
              <a:rPr lang="en-US" sz="2800" dirty="0"/>
              <a:t>return temp; // return deleted link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67F0-65A8-C74F-804A-53850BAC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0458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B024-9A54-644A-AAB1-73655FC5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Stack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070F-CD41-7441-8409-9A9A4626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it all up in a stack - abstraction</a:t>
            </a:r>
          </a:p>
          <a:p>
            <a:pPr marL="457200" lvl="1" indent="0">
              <a:buNone/>
            </a:pPr>
            <a:r>
              <a:rPr lang="en-US" dirty="0"/>
              <a:t>public class Stack {</a:t>
            </a:r>
          </a:p>
          <a:p>
            <a:pPr marL="914400" lvl="2" indent="0">
              <a:buNone/>
            </a:pPr>
            <a:r>
              <a:rPr lang="en-US" sz="2400" dirty="0"/>
              <a:t>private LinkedList list;</a:t>
            </a:r>
          </a:p>
          <a:p>
            <a:pPr marL="914400" lvl="2" indent="0">
              <a:buNone/>
            </a:pPr>
            <a:r>
              <a:rPr lang="en-US" sz="2400" dirty="0"/>
              <a:t>public Stack() { // constructor</a:t>
            </a:r>
          </a:p>
          <a:p>
            <a:pPr marL="1371600" lvl="3" indent="0">
              <a:buNone/>
            </a:pPr>
            <a:r>
              <a:rPr lang="en-US" sz="2400" dirty="0"/>
              <a:t>list = new LinkedList();</a:t>
            </a:r>
          </a:p>
          <a:p>
            <a:pPr marL="914400" lvl="2" indent="0">
              <a:buNone/>
            </a:pPr>
            <a:r>
              <a:rPr lang="en-US" sz="2400" dirty="0"/>
              <a:t>}</a:t>
            </a:r>
          </a:p>
          <a:p>
            <a:pPr marL="914400" lvl="2" indent="0">
              <a:buNone/>
            </a:pPr>
            <a:r>
              <a:rPr lang="en-US" sz="2400" dirty="0"/>
              <a:t>public void push(char data) { // put item on top of stack</a:t>
            </a:r>
          </a:p>
          <a:p>
            <a:pPr marL="1371600" lvl="3" indent="0">
              <a:buNone/>
            </a:pPr>
            <a:r>
              <a:rPr lang="en-US" sz="2400" dirty="0" err="1"/>
              <a:t>list.insertHead</a:t>
            </a:r>
            <a:r>
              <a:rPr lang="en-US" sz="2400" dirty="0"/>
              <a:t>(data);</a:t>
            </a:r>
          </a:p>
          <a:p>
            <a:pPr marL="914400" lvl="2" indent="0">
              <a:buNone/>
            </a:pPr>
            <a:r>
              <a:rPr lang="en-US" sz="2400" dirty="0"/>
              <a:t>}</a:t>
            </a:r>
          </a:p>
          <a:p>
            <a:pPr marL="914400" lvl="2" indent="0">
              <a:buNone/>
            </a:pPr>
            <a:r>
              <a:rPr lang="en-US" sz="2400" dirty="0"/>
              <a:t>public char pop() { // take item from top of stack</a:t>
            </a:r>
          </a:p>
          <a:p>
            <a:pPr marL="1371600" lvl="3" indent="0">
              <a:buNone/>
            </a:pPr>
            <a:r>
              <a:rPr lang="en-US" sz="2400" dirty="0"/>
              <a:t>return </a:t>
            </a:r>
            <a:r>
              <a:rPr lang="en-US" sz="2400" dirty="0" err="1"/>
              <a:t>list.removeHead</a:t>
            </a:r>
            <a:r>
              <a:rPr lang="en-US" sz="2400" dirty="0"/>
              <a:t>().data;</a:t>
            </a:r>
          </a:p>
          <a:p>
            <a:pPr marL="914400" lvl="2" indent="0">
              <a:buNone/>
            </a:pPr>
            <a:r>
              <a:rPr lang="en-US" sz="2400" dirty="0"/>
              <a:t>}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9CBC6-6041-8143-8F68-2CEE50BB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51915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78A5-D9AE-D143-A87C-3AD98CD3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Structure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1F31-DF42-FB41-904F-5025D438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special type of class called </a:t>
            </a:r>
            <a:r>
              <a:rPr lang="en-US" b="1" dirty="0">
                <a:solidFill>
                  <a:srgbClr val="FF0000"/>
                </a:solidFill>
              </a:rPr>
              <a:t>Linked List </a:t>
            </a:r>
            <a:r>
              <a:rPr lang="en-US" dirty="0"/>
              <a:t>stores the first or anchor link for all the subsequent Link objects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Linked List </a:t>
            </a:r>
            <a:r>
              <a:rPr lang="en-US" dirty="0"/>
              <a:t>object is instantiated to point to the start of the list and multiple</a:t>
            </a:r>
          </a:p>
          <a:p>
            <a:r>
              <a:rPr lang="en-US" b="1" dirty="0">
                <a:solidFill>
                  <a:srgbClr val="FF0000"/>
                </a:solidFill>
              </a:rPr>
              <a:t>Link</a:t>
            </a:r>
            <a:r>
              <a:rPr lang="en-US" dirty="0"/>
              <a:t> objects are created for each link in the list</a:t>
            </a:r>
          </a:p>
          <a:p>
            <a:r>
              <a:rPr lang="en-US" dirty="0"/>
              <a:t>All contain references to the next link in the list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0081C-6546-4A4B-B8E0-303BE247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8BA94-12F2-FE4A-BF8A-545979A3C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7" b="10104"/>
          <a:stretch/>
        </p:blipFill>
        <p:spPr>
          <a:xfrm>
            <a:off x="2337344" y="4438039"/>
            <a:ext cx="2508251" cy="21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1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C57E-5348-1B47-B38F-EA7958BC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Structure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4DB4-3D28-0F44-83F3-1F2FDB68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Linked List class stores a reference to the </a:t>
            </a:r>
            <a:r>
              <a:rPr lang="en-US" b="1" dirty="0">
                <a:solidFill>
                  <a:srgbClr val="FF0000"/>
                </a:solidFill>
              </a:rPr>
              <a:t>first link</a:t>
            </a:r>
          </a:p>
          <a:p>
            <a:r>
              <a:rPr lang="en-US" dirty="0"/>
              <a:t>The Link class stores a bit of data and a reference to</a:t>
            </a:r>
            <a:r>
              <a:rPr lang="zh-TW" altLang="en-US" dirty="0"/>
              <a:t> </a:t>
            </a:r>
            <a:r>
              <a:rPr lang="en-US" dirty="0"/>
              <a:t>the next link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3235-6400-674E-9DBD-C5DF73FC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D6CC6C76-4233-E340-ACFC-DD1A8C8295EB}"/>
              </a:ext>
            </a:extLst>
          </p:cNvPr>
          <p:cNvSpPr/>
          <p:nvPr/>
        </p:nvSpPr>
        <p:spPr>
          <a:xfrm>
            <a:off x="426910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42996B7E-82FA-7445-868D-7FBF164992FA}"/>
              </a:ext>
            </a:extLst>
          </p:cNvPr>
          <p:cNvSpPr/>
          <p:nvPr/>
        </p:nvSpPr>
        <p:spPr>
          <a:xfrm>
            <a:off x="991103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A027B9ED-73BC-5C4A-AEE6-E3AC6FB2D8E8}"/>
              </a:ext>
            </a:extLst>
          </p:cNvPr>
          <p:cNvSpPr/>
          <p:nvPr/>
        </p:nvSpPr>
        <p:spPr>
          <a:xfrm rot="5400000">
            <a:off x="1698687" y="336033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20C93F9-2014-B143-BEB7-D92AF931E161}"/>
              </a:ext>
            </a:extLst>
          </p:cNvPr>
          <p:cNvSpPr/>
          <p:nvPr/>
        </p:nvSpPr>
        <p:spPr>
          <a:xfrm>
            <a:off x="2234309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404CF93-1A2A-D34F-BE23-E42F1BFDA066}"/>
              </a:ext>
            </a:extLst>
          </p:cNvPr>
          <p:cNvSpPr/>
          <p:nvPr/>
        </p:nvSpPr>
        <p:spPr>
          <a:xfrm>
            <a:off x="2798502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7E9533F0-9489-7C45-9138-71EDDA2E1008}"/>
              </a:ext>
            </a:extLst>
          </p:cNvPr>
          <p:cNvSpPr/>
          <p:nvPr/>
        </p:nvSpPr>
        <p:spPr>
          <a:xfrm rot="5400000">
            <a:off x="3506086" y="336033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2D2AE432-C9D0-834F-AD69-EA74D91636CE}"/>
              </a:ext>
            </a:extLst>
          </p:cNvPr>
          <p:cNvSpPr/>
          <p:nvPr/>
        </p:nvSpPr>
        <p:spPr>
          <a:xfrm>
            <a:off x="4025399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64A6A024-D444-0B48-BF3E-EB43B4F37D33}"/>
              </a:ext>
            </a:extLst>
          </p:cNvPr>
          <p:cNvSpPr/>
          <p:nvPr/>
        </p:nvSpPr>
        <p:spPr>
          <a:xfrm>
            <a:off x="4589592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4BD9AC54-3494-984D-B557-A4BFA314024B}"/>
              </a:ext>
            </a:extLst>
          </p:cNvPr>
          <p:cNvSpPr/>
          <p:nvPr/>
        </p:nvSpPr>
        <p:spPr>
          <a:xfrm rot="5400000">
            <a:off x="5297176" y="336033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07433098-5193-2946-ACFE-B8246A8C1FC8}"/>
              </a:ext>
            </a:extLst>
          </p:cNvPr>
          <p:cNvSpPr/>
          <p:nvPr/>
        </p:nvSpPr>
        <p:spPr>
          <a:xfrm>
            <a:off x="5832798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A0EF62C-D8E0-7648-B5B6-8DBE743892EC}"/>
              </a:ext>
            </a:extLst>
          </p:cNvPr>
          <p:cNvSpPr/>
          <p:nvPr/>
        </p:nvSpPr>
        <p:spPr>
          <a:xfrm>
            <a:off x="6396991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DF8793CC-426E-FC4B-ADDC-1012649E8E03}"/>
              </a:ext>
            </a:extLst>
          </p:cNvPr>
          <p:cNvSpPr/>
          <p:nvPr/>
        </p:nvSpPr>
        <p:spPr>
          <a:xfrm rot="5400000">
            <a:off x="7104575" y="3360337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CA7F4F74-F447-B542-B157-AAC84A265965}"/>
                  </a:ext>
                </a:extLst>
              </p:cNvPr>
              <p:cNvSpPr/>
              <p:nvPr/>
            </p:nvSpPr>
            <p:spPr>
              <a:xfrm>
                <a:off x="7627062" y="3343022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CA7F4F74-F447-B542-B157-AAC84A265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062" y="3343022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>
            <a:extLst>
              <a:ext uri="{FF2B5EF4-FFF2-40B4-BE49-F238E27FC236}">
                <a16:creationId xmlns:a16="http://schemas.microsoft.com/office/drawing/2014/main" id="{3731A043-DCF3-8B4A-AF79-9C037D6F1728}"/>
              </a:ext>
            </a:extLst>
          </p:cNvPr>
          <p:cNvSpPr/>
          <p:nvPr/>
        </p:nvSpPr>
        <p:spPr>
          <a:xfrm>
            <a:off x="8191255" y="3343022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85717-0A22-9345-AC10-B1380B9FFCA9}"/>
              </a:ext>
            </a:extLst>
          </p:cNvPr>
          <p:cNvSpPr/>
          <p:nvPr/>
        </p:nvSpPr>
        <p:spPr>
          <a:xfrm>
            <a:off x="264724" y="2820452"/>
            <a:ext cx="182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Linked List 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3EFD7-57AA-714D-A9E4-DB6A3B860D73}"/>
              </a:ext>
            </a:extLst>
          </p:cNvPr>
          <p:cNvSpPr/>
          <p:nvPr/>
        </p:nvSpPr>
        <p:spPr>
          <a:xfrm>
            <a:off x="2425674" y="2819802"/>
            <a:ext cx="790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</a:t>
            </a:r>
            <a:endParaRPr lang="en-TW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930516-69A9-584F-8DEE-101A76DB4127}"/>
              </a:ext>
            </a:extLst>
          </p:cNvPr>
          <p:cNvSpPr/>
          <p:nvPr/>
        </p:nvSpPr>
        <p:spPr>
          <a:xfrm>
            <a:off x="4227975" y="2819802"/>
            <a:ext cx="790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</a:t>
            </a:r>
            <a:endParaRPr lang="en-TW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F3B0BF-562E-CA4A-AEC2-AEFA333888DD}"/>
              </a:ext>
            </a:extLst>
          </p:cNvPr>
          <p:cNvSpPr/>
          <p:nvPr/>
        </p:nvSpPr>
        <p:spPr>
          <a:xfrm>
            <a:off x="6035374" y="2819802"/>
            <a:ext cx="790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</a:t>
            </a:r>
            <a:endParaRPr lang="en-TW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D112F7-A45A-5344-86DC-FFE1CFDA089F}"/>
              </a:ext>
            </a:extLst>
          </p:cNvPr>
          <p:cNvSpPr/>
          <p:nvPr/>
        </p:nvSpPr>
        <p:spPr>
          <a:xfrm>
            <a:off x="363608" y="4763895"/>
            <a:ext cx="3446050" cy="138499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Times" pitchFamily="2" charset="0"/>
              </a:rPr>
              <a:t>public LinkedList( ) {</a:t>
            </a:r>
          </a:p>
          <a:p>
            <a:r>
              <a:rPr lang="en-US" sz="2800" dirty="0">
                <a:latin typeface="Times" pitchFamily="2" charset="0"/>
              </a:rPr>
              <a:t>	</a:t>
            </a:r>
            <a:r>
              <a:rPr lang="en-US" sz="2800" b="1" dirty="0">
                <a:solidFill>
                  <a:srgbClr val="FF0000"/>
                </a:solidFill>
                <a:latin typeface="Times" pitchFamily="2" charset="0"/>
              </a:rPr>
              <a:t>first</a:t>
            </a:r>
            <a:r>
              <a:rPr lang="en-US" sz="2800" dirty="0">
                <a:latin typeface="Times" pitchFamily="2" charset="0"/>
              </a:rPr>
              <a:t> = null;</a:t>
            </a:r>
          </a:p>
          <a:p>
            <a:r>
              <a:rPr lang="en-US" sz="2800" dirty="0">
                <a:latin typeface="Times" pitchFamily="2" charset="0"/>
              </a:rPr>
              <a:t>}</a:t>
            </a:r>
            <a:endParaRPr lang="en-US" sz="2800" dirty="0">
              <a:effectLst/>
              <a:latin typeface="Times" pitchFamily="2" charset="0"/>
            </a:endParaRP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821E9167-5057-614E-AA43-9BB26453E579}"/>
              </a:ext>
            </a:extLst>
          </p:cNvPr>
          <p:cNvSpPr/>
          <p:nvPr/>
        </p:nvSpPr>
        <p:spPr>
          <a:xfrm>
            <a:off x="771409" y="4162574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759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2C4B-A5F2-5448-9013-98A644E6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Implementation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D10D-DD21-2E4F-8AFF-9B3D88F9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class LinkedList {</a:t>
            </a:r>
          </a:p>
          <a:p>
            <a:pPr marL="457200" lvl="1" indent="0">
              <a:buNone/>
            </a:pPr>
            <a:r>
              <a:rPr lang="en-US" sz="2800" dirty="0"/>
              <a:t>private Link first;</a:t>
            </a:r>
          </a:p>
          <a:p>
            <a:pPr marL="457200" lvl="1" indent="0">
              <a:buNone/>
            </a:pPr>
            <a:r>
              <a:rPr lang="en-US" sz="2800" dirty="0"/>
              <a:t>public LinkedList( ){</a:t>
            </a:r>
          </a:p>
          <a:p>
            <a:pPr marL="914400" lvl="2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first</a:t>
            </a:r>
            <a:r>
              <a:rPr lang="en-US" sz="2800" dirty="0"/>
              <a:t> = null;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public </a:t>
            </a:r>
            <a:r>
              <a:rPr lang="en-US" sz="2800" dirty="0" err="1"/>
              <a:t>boolean</a:t>
            </a:r>
            <a:r>
              <a:rPr lang="en-US" sz="2800" dirty="0"/>
              <a:t> </a:t>
            </a:r>
            <a:r>
              <a:rPr lang="en-US" sz="2800" dirty="0" err="1"/>
              <a:t>isEmpty</a:t>
            </a:r>
            <a:r>
              <a:rPr lang="en-US" sz="2800" dirty="0"/>
              <a:t>( ){</a:t>
            </a:r>
          </a:p>
          <a:p>
            <a:pPr marL="914400" lvl="2" indent="0">
              <a:buNone/>
            </a:pPr>
            <a:r>
              <a:rPr lang="en-US" sz="2800" dirty="0"/>
              <a:t>return (</a:t>
            </a:r>
            <a:r>
              <a:rPr lang="en-US" sz="2800" b="1" dirty="0">
                <a:solidFill>
                  <a:srgbClr val="FF0000"/>
                </a:solidFill>
              </a:rPr>
              <a:t>first</a:t>
            </a:r>
            <a:r>
              <a:rPr lang="en-US" sz="2800" dirty="0"/>
              <a:t> == null);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……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 Linked list only contains a reference to the first link</a:t>
            </a:r>
          </a:p>
          <a:p>
            <a:r>
              <a:rPr lang="en-US" dirty="0"/>
              <a:t> This is originally set to null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C5EA-C68E-4A46-8E85-ABEB224C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648F313D-7543-174C-8414-4EC045C48E06}"/>
              </a:ext>
            </a:extLst>
          </p:cNvPr>
          <p:cNvSpPr/>
          <p:nvPr/>
        </p:nvSpPr>
        <p:spPr>
          <a:xfrm>
            <a:off x="4054232" y="180729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892E320E-0895-4C48-BDDE-0F4C51483CD9}"/>
              </a:ext>
            </a:extLst>
          </p:cNvPr>
          <p:cNvSpPr/>
          <p:nvPr/>
        </p:nvSpPr>
        <p:spPr>
          <a:xfrm>
            <a:off x="4618425" y="180729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9452CE03-C3D8-BC41-BF8F-0D8EDFEADA8B}"/>
              </a:ext>
            </a:extLst>
          </p:cNvPr>
          <p:cNvSpPr/>
          <p:nvPr/>
        </p:nvSpPr>
        <p:spPr>
          <a:xfrm rot="5400000">
            <a:off x="5326009" y="182461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1DAC369A-5A58-7D4D-8446-26D3B2E3DBD4}"/>
              </a:ext>
            </a:extLst>
          </p:cNvPr>
          <p:cNvSpPr/>
          <p:nvPr/>
        </p:nvSpPr>
        <p:spPr>
          <a:xfrm>
            <a:off x="5861631" y="180729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575C7EA3-5D4D-1D4C-8B54-B48CD81D36E5}"/>
              </a:ext>
            </a:extLst>
          </p:cNvPr>
          <p:cNvSpPr/>
          <p:nvPr/>
        </p:nvSpPr>
        <p:spPr>
          <a:xfrm>
            <a:off x="6425824" y="180729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35B6C853-C4DA-0645-B583-B09B6078A9F1}"/>
              </a:ext>
            </a:extLst>
          </p:cNvPr>
          <p:cNvSpPr/>
          <p:nvPr/>
        </p:nvSpPr>
        <p:spPr>
          <a:xfrm rot="5400000">
            <a:off x="7133408" y="1824614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27EEF279-3A1C-5D46-932A-DEFB9C4F50D8}"/>
                  </a:ext>
                </a:extLst>
              </p:cNvPr>
              <p:cNvSpPr/>
              <p:nvPr/>
            </p:nvSpPr>
            <p:spPr>
              <a:xfrm>
                <a:off x="7627062" y="1807299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27EEF279-3A1C-5D46-932A-DEFB9C4F5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062" y="1807299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e 33">
            <a:extLst>
              <a:ext uri="{FF2B5EF4-FFF2-40B4-BE49-F238E27FC236}">
                <a16:creationId xmlns:a16="http://schemas.microsoft.com/office/drawing/2014/main" id="{0628842C-FFE7-634C-8AA1-3975C43E102F}"/>
              </a:ext>
            </a:extLst>
          </p:cNvPr>
          <p:cNvSpPr/>
          <p:nvPr/>
        </p:nvSpPr>
        <p:spPr>
          <a:xfrm>
            <a:off x="8191255" y="1807299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E64379-DDA2-3A43-B871-14A33DF79612}"/>
              </a:ext>
            </a:extLst>
          </p:cNvPr>
          <p:cNvSpPr/>
          <p:nvPr/>
        </p:nvSpPr>
        <p:spPr>
          <a:xfrm>
            <a:off x="3892046" y="1284729"/>
            <a:ext cx="182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Linked List 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48FF78-4471-8E44-98B7-8965E8E1056A}"/>
              </a:ext>
            </a:extLst>
          </p:cNvPr>
          <p:cNvSpPr/>
          <p:nvPr/>
        </p:nvSpPr>
        <p:spPr>
          <a:xfrm>
            <a:off x="6052996" y="1284079"/>
            <a:ext cx="790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49198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9EE3-7AEC-2E49-8D17-82EC980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Implementation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0D31-9111-2C4A-BED5-7ADBB76C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public class Link {</a:t>
            </a:r>
          </a:p>
          <a:p>
            <a:pPr marL="457200" lvl="1" indent="0">
              <a:buNone/>
            </a:pPr>
            <a:r>
              <a:rPr lang="en-US" dirty="0"/>
              <a:t>public int data;</a:t>
            </a:r>
          </a:p>
          <a:p>
            <a:pPr marL="457200" lvl="1" indent="0">
              <a:buNone/>
            </a:pPr>
            <a:r>
              <a:rPr lang="en-US" dirty="0"/>
              <a:t>public Link next;</a:t>
            </a:r>
          </a:p>
          <a:p>
            <a:pPr marL="457200" lvl="1" indent="0">
              <a:buNone/>
            </a:pPr>
            <a:r>
              <a:rPr lang="en-US" dirty="0"/>
              <a:t>public Link(int </a:t>
            </a:r>
            <a:r>
              <a:rPr lang="en-US" dirty="0" err="1"/>
              <a:t>datain</a:t>
            </a:r>
            <a:r>
              <a:rPr lang="en-US" dirty="0"/>
              <a:t>) { </a:t>
            </a:r>
            <a:r>
              <a:rPr lang="en-US" b="1" dirty="0">
                <a:solidFill>
                  <a:srgbClr val="FF0000"/>
                </a:solidFill>
              </a:rPr>
              <a:t>// constructor</a:t>
            </a:r>
          </a:p>
          <a:p>
            <a:pPr marL="457200" lvl="1" indent="0">
              <a:buNone/>
            </a:pPr>
            <a:r>
              <a:rPr lang="en-US" dirty="0"/>
              <a:t>	data = </a:t>
            </a:r>
            <a:r>
              <a:rPr lang="en-US" dirty="0" err="1"/>
              <a:t>datain</a:t>
            </a:r>
            <a:r>
              <a:rPr lang="en-US" dirty="0"/>
              <a:t>; </a:t>
            </a:r>
            <a:r>
              <a:rPr lang="en-US" sz="2200" b="1" dirty="0">
                <a:solidFill>
                  <a:srgbClr val="FF0000"/>
                </a:solidFill>
              </a:rPr>
              <a:t>// initialize data </a:t>
            </a:r>
          </a:p>
          <a:p>
            <a:pPr marL="457200" lvl="1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       // 'next' is automatically set to null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r>
              <a:rPr lang="en-US" sz="2400" dirty="0"/>
              <a:t>Note that although the Link object contains another Link (next), this is only a reference to the next Link</a:t>
            </a:r>
          </a:p>
          <a:p>
            <a:r>
              <a:rPr lang="en-US" sz="2400" dirty="0"/>
              <a:t>This is the same for any object, the label (e.g. next) is only a reference and does not represent the actual object itself</a:t>
            </a:r>
          </a:p>
          <a:p>
            <a:r>
              <a:rPr lang="en-US" sz="2400" dirty="0"/>
              <a:t>next = new Link( ): next acts as a reference to this object which is created somewhere else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333A-A817-A94E-9237-CDE1420F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2A95CFB-6778-2D46-9A61-C20E1B202C97}"/>
              </a:ext>
            </a:extLst>
          </p:cNvPr>
          <p:cNvSpPr/>
          <p:nvPr/>
        </p:nvSpPr>
        <p:spPr>
          <a:xfrm>
            <a:off x="4054232" y="15029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16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69855B1-47F5-1044-8D5D-EF4F869EEF30}"/>
              </a:ext>
            </a:extLst>
          </p:cNvPr>
          <p:cNvSpPr/>
          <p:nvPr/>
        </p:nvSpPr>
        <p:spPr>
          <a:xfrm>
            <a:off x="4618425" y="15029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b="1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E9D904A-A880-2645-96C8-E2F5C9BE2279}"/>
              </a:ext>
            </a:extLst>
          </p:cNvPr>
          <p:cNvSpPr/>
          <p:nvPr/>
        </p:nvSpPr>
        <p:spPr>
          <a:xfrm rot="5400000">
            <a:off x="5326009" y="1520250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87753D7-4F52-EE4F-B6C5-2BFCDE9E0A65}"/>
              </a:ext>
            </a:extLst>
          </p:cNvPr>
          <p:cNvSpPr/>
          <p:nvPr/>
        </p:nvSpPr>
        <p:spPr>
          <a:xfrm>
            <a:off x="5861631" y="15029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8EDD35C-7F0F-F64B-95E0-4B568AC4B128}"/>
              </a:ext>
            </a:extLst>
          </p:cNvPr>
          <p:cNvSpPr/>
          <p:nvPr/>
        </p:nvSpPr>
        <p:spPr>
          <a:xfrm>
            <a:off x="6425824" y="15029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1600" dirty="0"/>
              <a:t>next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250BC1FA-7A0E-2F41-895C-F4649B6E7B96}"/>
              </a:ext>
            </a:extLst>
          </p:cNvPr>
          <p:cNvSpPr/>
          <p:nvPr/>
        </p:nvSpPr>
        <p:spPr>
          <a:xfrm rot="5400000">
            <a:off x="7133408" y="1520250"/>
            <a:ext cx="439387" cy="599238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465D745-9D64-CF4D-B056-AF08F2232087}"/>
                  </a:ext>
                </a:extLst>
              </p:cNvPr>
              <p:cNvSpPr/>
              <p:nvPr/>
            </p:nvSpPr>
            <p:spPr>
              <a:xfrm>
                <a:off x="7627062" y="1502935"/>
                <a:ext cx="711081" cy="633867"/>
              </a:xfrm>
              <a:prstGeom prst="cub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TW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6465D745-9D64-CF4D-B056-AF08F2232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062" y="1502935"/>
                <a:ext cx="711081" cy="633867"/>
              </a:xfrm>
              <a:prstGeom prst="cube">
                <a:avLst/>
              </a:prstGeom>
              <a:blipFill>
                <a:blip r:embed="rId2"/>
                <a:stretch>
                  <a:fillRect b="-377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be 11">
            <a:extLst>
              <a:ext uri="{FF2B5EF4-FFF2-40B4-BE49-F238E27FC236}">
                <a16:creationId xmlns:a16="http://schemas.microsoft.com/office/drawing/2014/main" id="{1953AFDD-4144-8543-8558-76FCE8FF1651}"/>
              </a:ext>
            </a:extLst>
          </p:cNvPr>
          <p:cNvSpPr/>
          <p:nvPr/>
        </p:nvSpPr>
        <p:spPr>
          <a:xfrm>
            <a:off x="8191255" y="1502935"/>
            <a:ext cx="711081" cy="633867"/>
          </a:xfrm>
          <a:prstGeom prst="cub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19B56-A36A-F547-8D15-70EF7466791B}"/>
              </a:ext>
            </a:extLst>
          </p:cNvPr>
          <p:cNvSpPr/>
          <p:nvPr/>
        </p:nvSpPr>
        <p:spPr>
          <a:xfrm>
            <a:off x="3892046" y="980365"/>
            <a:ext cx="1821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Linked List 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1DC6E3-0FAF-AA49-AC60-01C6EBE49417}"/>
              </a:ext>
            </a:extLst>
          </p:cNvPr>
          <p:cNvSpPr/>
          <p:nvPr/>
        </p:nvSpPr>
        <p:spPr>
          <a:xfrm>
            <a:off x="6052996" y="979715"/>
            <a:ext cx="790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415941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7672</TotalTime>
  <Words>4238</Words>
  <Application>Microsoft Macintosh PowerPoint</Application>
  <PresentationFormat>On-screen Show (4:3)</PresentationFormat>
  <Paragraphs>930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Topic 8 –  Linked Lists</vt:lpstr>
      <vt:lpstr>Why are arrays limited?</vt:lpstr>
      <vt:lpstr>Linked List</vt:lpstr>
      <vt:lpstr>Advantages</vt:lpstr>
      <vt:lpstr>Advantages</vt:lpstr>
      <vt:lpstr>Structure</vt:lpstr>
      <vt:lpstr>Structure</vt:lpstr>
      <vt:lpstr>Java Implementation</vt:lpstr>
      <vt:lpstr>Java Implementation</vt:lpstr>
      <vt:lpstr>Inserting at the Head</vt:lpstr>
      <vt:lpstr>Inserting at the Head</vt:lpstr>
      <vt:lpstr>Insert at Head</vt:lpstr>
      <vt:lpstr>Deleting at the Head</vt:lpstr>
      <vt:lpstr>Deleting at the Head</vt:lpstr>
      <vt:lpstr>Delete at Head</vt:lpstr>
      <vt:lpstr>Traversing a linked list</vt:lpstr>
      <vt:lpstr>Finding a link</vt:lpstr>
      <vt:lpstr>Removing a Node From the Middle of a Linked List</vt:lpstr>
      <vt:lpstr>Removing a Node From the Middle of a Linked List</vt:lpstr>
      <vt:lpstr>Double-Ended Linked Lists</vt:lpstr>
      <vt:lpstr>Double-Ended Linked Lists</vt:lpstr>
      <vt:lpstr>Inserting at the Tail</vt:lpstr>
      <vt:lpstr>Removing at the Tail</vt:lpstr>
      <vt:lpstr>Linked-List Efficiency</vt:lpstr>
      <vt:lpstr>Abstraction</vt:lpstr>
      <vt:lpstr>Stack with a Singly Linked List</vt:lpstr>
      <vt:lpstr>Queue with a Singly Linked List</vt:lpstr>
      <vt:lpstr>Sorted Lists</vt:lpstr>
      <vt:lpstr>Insertion</vt:lpstr>
      <vt:lpstr>Insertion to ordered list</vt:lpstr>
      <vt:lpstr>Efficiency of Sorted Linked Lists</vt:lpstr>
      <vt:lpstr>Using linked lists for array sorting</vt:lpstr>
      <vt:lpstr>Doubly Linked Lists</vt:lpstr>
      <vt:lpstr>Double-Ended Doubly Linked Lists</vt:lpstr>
      <vt:lpstr>Double-Ended Doubly Linked Lists</vt:lpstr>
      <vt:lpstr>Insertion at beginning</vt:lpstr>
      <vt:lpstr>Java Implementation</vt:lpstr>
      <vt:lpstr>Insertion in order</vt:lpstr>
      <vt:lpstr>Java Implementation</vt:lpstr>
      <vt:lpstr>Deletion</vt:lpstr>
      <vt:lpstr>Java Implementation</vt:lpstr>
      <vt:lpstr>Iterators</vt:lpstr>
      <vt:lpstr>List Iterator</vt:lpstr>
      <vt:lpstr>Iterator Class</vt:lpstr>
      <vt:lpstr>Additional Iterator Features</vt:lpstr>
      <vt:lpstr>Iterator Code</vt:lpstr>
      <vt:lpstr>Iterator Methods</vt:lpstr>
      <vt:lpstr>Removing a Link using the Iterator</vt:lpstr>
      <vt:lpstr>Adding a Link Using an Iterator</vt:lpstr>
      <vt:lpstr>Where does the Iterator point?</vt:lpstr>
      <vt:lpstr>The atEnd() Method</vt:lpstr>
      <vt:lpstr>Stacks using Linked Lists</vt:lpstr>
      <vt:lpstr>Link</vt:lpstr>
      <vt:lpstr>Linked List</vt:lpstr>
      <vt:lpstr>Methods</vt:lpstr>
      <vt:lpstr>Stack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Microsoft Office User</cp:lastModifiedBy>
  <cp:revision>171</cp:revision>
  <dcterms:created xsi:type="dcterms:W3CDTF">2020-05-06T05:09:07Z</dcterms:created>
  <dcterms:modified xsi:type="dcterms:W3CDTF">2020-11-05T05:53:52Z</dcterms:modified>
</cp:coreProperties>
</file>